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1"/>
  </p:sldMasterIdLst>
  <p:notesMasterIdLst>
    <p:notesMasterId r:id="rId74"/>
  </p:notesMasterIdLst>
  <p:sldIdLst>
    <p:sldId id="256" r:id="rId2"/>
    <p:sldId id="305" r:id="rId3"/>
    <p:sldId id="257" r:id="rId4"/>
    <p:sldId id="258" r:id="rId5"/>
    <p:sldId id="260" r:id="rId6"/>
    <p:sldId id="261" r:id="rId7"/>
    <p:sldId id="259" r:id="rId8"/>
    <p:sldId id="262" r:id="rId9"/>
    <p:sldId id="308" r:id="rId10"/>
    <p:sldId id="265" r:id="rId11"/>
    <p:sldId id="269" r:id="rId12"/>
    <p:sldId id="270" r:id="rId13"/>
    <p:sldId id="271" r:id="rId14"/>
    <p:sldId id="272" r:id="rId15"/>
    <p:sldId id="268" r:id="rId16"/>
    <p:sldId id="273" r:id="rId17"/>
    <p:sldId id="274" r:id="rId18"/>
    <p:sldId id="275" r:id="rId19"/>
    <p:sldId id="276" r:id="rId20"/>
    <p:sldId id="277" r:id="rId21"/>
    <p:sldId id="278" r:id="rId22"/>
    <p:sldId id="279" r:id="rId23"/>
    <p:sldId id="280" r:id="rId24"/>
    <p:sldId id="281" r:id="rId25"/>
    <p:sldId id="331" r:id="rId26"/>
    <p:sldId id="316" r:id="rId27"/>
    <p:sldId id="310" r:id="rId28"/>
    <p:sldId id="315" r:id="rId29"/>
    <p:sldId id="314" r:id="rId30"/>
    <p:sldId id="282" r:id="rId31"/>
    <p:sldId id="318" r:id="rId32"/>
    <p:sldId id="283" r:id="rId33"/>
    <p:sldId id="285" r:id="rId34"/>
    <p:sldId id="284" r:id="rId35"/>
    <p:sldId id="286" r:id="rId36"/>
    <p:sldId id="287" r:id="rId37"/>
    <p:sldId id="288" r:id="rId38"/>
    <p:sldId id="289" r:id="rId39"/>
    <p:sldId id="290" r:id="rId40"/>
    <p:sldId id="291" r:id="rId41"/>
    <p:sldId id="296" r:id="rId42"/>
    <p:sldId id="292" r:id="rId43"/>
    <p:sldId id="297" r:id="rId44"/>
    <p:sldId id="293" r:id="rId45"/>
    <p:sldId id="298" r:id="rId46"/>
    <p:sldId id="294" r:id="rId47"/>
    <p:sldId id="311" r:id="rId48"/>
    <p:sldId id="299" r:id="rId49"/>
    <p:sldId id="300" r:id="rId50"/>
    <p:sldId id="320" r:id="rId51"/>
    <p:sldId id="302" r:id="rId52"/>
    <p:sldId id="301" r:id="rId53"/>
    <p:sldId id="303" r:id="rId54"/>
    <p:sldId id="295" r:id="rId55"/>
    <p:sldId id="317" r:id="rId56"/>
    <p:sldId id="322" r:id="rId57"/>
    <p:sldId id="323" r:id="rId58"/>
    <p:sldId id="324" r:id="rId59"/>
    <p:sldId id="325" r:id="rId60"/>
    <p:sldId id="326" r:id="rId61"/>
    <p:sldId id="327" r:id="rId62"/>
    <p:sldId id="328" r:id="rId63"/>
    <p:sldId id="329" r:id="rId64"/>
    <p:sldId id="306" r:id="rId65"/>
    <p:sldId id="304" r:id="rId66"/>
    <p:sldId id="312" r:id="rId67"/>
    <p:sldId id="307" r:id="rId68"/>
    <p:sldId id="319" r:id="rId69"/>
    <p:sldId id="313" r:id="rId70"/>
    <p:sldId id="309" r:id="rId71"/>
    <p:sldId id="321" r:id="rId72"/>
    <p:sldId id="330"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1B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53"/>
    <p:restoredTop sz="73920"/>
  </p:normalViewPr>
  <p:slideViewPr>
    <p:cSldViewPr snapToGrid="0" snapToObjects="1">
      <p:cViewPr varScale="1">
        <p:scale>
          <a:sx n="75" d="100"/>
          <a:sy n="75" d="100"/>
        </p:scale>
        <p:origin x="132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svg"/><Relationship Id="rId1"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9.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22.png"/><Relationship Id="rId6" Type="http://schemas.openxmlformats.org/officeDocument/2006/relationships/image" Target="../media/image15.svg"/><Relationship Id="rId11" Type="http://schemas.openxmlformats.org/officeDocument/2006/relationships/image" Target="../media/image27.png"/><Relationship Id="rId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EA4B73-0C53-4F4E-A4D8-D3C27A5D0FAC}"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1918D141-C20D-4459-8E58-BBB9DBF0CBC8}">
      <dgm:prSet custT="1"/>
      <dgm:spPr/>
      <dgm:t>
        <a:bodyPr/>
        <a:lstStyle/>
        <a:p>
          <a:pPr algn="ctr">
            <a:defRPr b="1"/>
          </a:pPr>
          <a:r>
            <a:rPr lang="en-US" sz="1800" dirty="0"/>
            <a:t>Definition is arbitrary, and somewhat ethereal</a:t>
          </a:r>
        </a:p>
      </dgm:t>
    </dgm:pt>
    <dgm:pt modelId="{7D5D8601-8F16-427E-9A6E-69BFE9355004}" type="parTrans" cxnId="{CA0B87C1-D6BC-4063-8E91-68B0398E2152}">
      <dgm:prSet/>
      <dgm:spPr/>
      <dgm:t>
        <a:bodyPr/>
        <a:lstStyle/>
        <a:p>
          <a:endParaRPr lang="en-US"/>
        </a:p>
      </dgm:t>
    </dgm:pt>
    <dgm:pt modelId="{DFE355D0-EA3F-412C-AA26-96E0815C1035}" type="sibTrans" cxnId="{CA0B87C1-D6BC-4063-8E91-68B0398E2152}">
      <dgm:prSet/>
      <dgm:spPr/>
      <dgm:t>
        <a:bodyPr/>
        <a:lstStyle/>
        <a:p>
          <a:endParaRPr lang="en-US"/>
        </a:p>
      </dgm:t>
    </dgm:pt>
    <dgm:pt modelId="{8C9A4D34-1E81-4DB8-B3AB-CEB91FF9E5C8}">
      <dgm:prSet custT="1"/>
      <dgm:spPr/>
      <dgm:t>
        <a:bodyPr/>
        <a:lstStyle/>
        <a:p>
          <a:pPr algn="ctr"/>
          <a:r>
            <a:rPr lang="en-US" sz="1700" dirty="0"/>
            <a:t>Concept, !framework</a:t>
          </a:r>
        </a:p>
      </dgm:t>
    </dgm:pt>
    <dgm:pt modelId="{B3F92977-CCCA-40DB-B7EB-73CE4C388FA8}" type="parTrans" cxnId="{EB775F5D-4B95-42CD-9CE1-4FD6B674F6CF}">
      <dgm:prSet/>
      <dgm:spPr/>
      <dgm:t>
        <a:bodyPr/>
        <a:lstStyle/>
        <a:p>
          <a:endParaRPr lang="en-US"/>
        </a:p>
      </dgm:t>
    </dgm:pt>
    <dgm:pt modelId="{1066AC54-3EF0-48DE-A761-69F87442C538}" type="sibTrans" cxnId="{EB775F5D-4B95-42CD-9CE1-4FD6B674F6CF}">
      <dgm:prSet/>
      <dgm:spPr/>
      <dgm:t>
        <a:bodyPr/>
        <a:lstStyle/>
        <a:p>
          <a:endParaRPr lang="en-US"/>
        </a:p>
      </dgm:t>
    </dgm:pt>
    <dgm:pt modelId="{F838D8AD-E100-450C-8594-F1078A3C3D21}">
      <dgm:prSet custT="1"/>
      <dgm:spPr/>
      <dgm:t>
        <a:bodyPr/>
        <a:lstStyle/>
        <a:p>
          <a:pPr algn="ctr">
            <a:defRPr b="1"/>
          </a:pPr>
          <a:r>
            <a:rPr lang="en-US" sz="1800" dirty="0"/>
            <a:t>Computation by evaluating </a:t>
          </a:r>
          <a:r>
            <a:rPr lang="en-US" sz="1800" i="1" dirty="0"/>
            <a:t>functions</a:t>
          </a:r>
        </a:p>
      </dgm:t>
    </dgm:pt>
    <dgm:pt modelId="{1EEBBF11-2A97-46D6-A5E1-AB737B675CFC}" type="parTrans" cxnId="{ED2A723B-84B5-4E54-A2D7-A47F61F31D22}">
      <dgm:prSet/>
      <dgm:spPr/>
      <dgm:t>
        <a:bodyPr/>
        <a:lstStyle/>
        <a:p>
          <a:endParaRPr lang="en-US"/>
        </a:p>
      </dgm:t>
    </dgm:pt>
    <dgm:pt modelId="{A232EFD5-2CC6-4105-A457-A21A42CE8632}" type="sibTrans" cxnId="{ED2A723B-84B5-4E54-A2D7-A47F61F31D22}">
      <dgm:prSet/>
      <dgm:spPr/>
      <dgm:t>
        <a:bodyPr/>
        <a:lstStyle/>
        <a:p>
          <a:endParaRPr lang="en-US"/>
        </a:p>
      </dgm:t>
    </dgm:pt>
    <dgm:pt modelId="{86F894B3-609A-405A-8DD2-6E5A8738C0BD}">
      <dgm:prSet custT="1"/>
      <dgm:spPr/>
      <dgm:t>
        <a:bodyPr/>
        <a:lstStyle/>
        <a:p>
          <a:pPr algn="ctr">
            <a:defRPr b="1"/>
          </a:pPr>
          <a:r>
            <a:rPr lang="en-US" sz="1800" dirty="0"/>
            <a:t>Programs written under assumption of (relatively) immutable data structures</a:t>
          </a:r>
        </a:p>
      </dgm:t>
    </dgm:pt>
    <dgm:pt modelId="{FA0CCA06-D524-4018-B343-8C6362611CAA}" type="parTrans" cxnId="{759E554D-61AC-474A-BF61-2829FAD1A864}">
      <dgm:prSet/>
      <dgm:spPr/>
      <dgm:t>
        <a:bodyPr/>
        <a:lstStyle/>
        <a:p>
          <a:endParaRPr lang="en-US"/>
        </a:p>
      </dgm:t>
    </dgm:pt>
    <dgm:pt modelId="{E56669C8-1AEB-4D03-BDE3-2D1B8E8DB913}" type="sibTrans" cxnId="{759E554D-61AC-474A-BF61-2829FAD1A864}">
      <dgm:prSet/>
      <dgm:spPr/>
      <dgm:t>
        <a:bodyPr/>
        <a:lstStyle/>
        <a:p>
          <a:endParaRPr lang="en-US"/>
        </a:p>
      </dgm:t>
    </dgm:pt>
    <dgm:pt modelId="{C12EB565-6E12-4F2A-B80E-1B8D8CFD0347}">
      <dgm:prSet/>
      <dgm:spPr/>
      <dgm:t>
        <a:bodyPr/>
        <a:lstStyle/>
        <a:p>
          <a:pPr algn="ctr"/>
          <a:r>
            <a:rPr lang="en-US" dirty="0"/>
            <a:t>X -&gt; Y, always</a:t>
          </a:r>
        </a:p>
      </dgm:t>
    </dgm:pt>
    <dgm:pt modelId="{A8CBF581-1627-4C74-A29E-4593FED077A5}" type="parTrans" cxnId="{69A28B97-A39D-4759-BF31-6E62D2C28DB7}">
      <dgm:prSet/>
      <dgm:spPr/>
      <dgm:t>
        <a:bodyPr/>
        <a:lstStyle/>
        <a:p>
          <a:endParaRPr lang="en-US"/>
        </a:p>
      </dgm:t>
    </dgm:pt>
    <dgm:pt modelId="{DFAB8DE7-5500-4AB0-B6C9-12537A93D1E5}" type="sibTrans" cxnId="{69A28B97-A39D-4759-BF31-6E62D2C28DB7}">
      <dgm:prSet/>
      <dgm:spPr/>
      <dgm:t>
        <a:bodyPr/>
        <a:lstStyle/>
        <a:p>
          <a:endParaRPr lang="en-US"/>
        </a:p>
      </dgm:t>
    </dgm:pt>
    <dgm:pt modelId="{B2A5E784-D3A4-4C48-ADA4-F76339D8B814}" type="pres">
      <dgm:prSet presAssocID="{E2EA4B73-0C53-4F4E-A4D8-D3C27A5D0FAC}" presName="root" presStyleCnt="0">
        <dgm:presLayoutVars>
          <dgm:dir/>
          <dgm:resizeHandles val="exact"/>
        </dgm:presLayoutVars>
      </dgm:prSet>
      <dgm:spPr/>
    </dgm:pt>
    <dgm:pt modelId="{16E41582-7E61-4C96-B09C-D0C0EF437517}" type="pres">
      <dgm:prSet presAssocID="{1918D141-C20D-4459-8E58-BBB9DBF0CBC8}" presName="compNode" presStyleCnt="0"/>
      <dgm:spPr/>
    </dgm:pt>
    <dgm:pt modelId="{CD87EBDB-E509-440F-A585-884D09F93F26}" type="pres">
      <dgm:prSet presAssocID="{1918D141-C20D-4459-8E58-BBB9DBF0CBC8}" presName="iconRect" presStyleLbl="node1" presStyleIdx="0" presStyleCnt="3" custLinFactNeighborX="92708" custLinFactNeighborY="166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39032CF3-9DCC-4C29-B908-4DAF123B6601}" type="pres">
      <dgm:prSet presAssocID="{1918D141-C20D-4459-8E58-BBB9DBF0CBC8}" presName="iconSpace" presStyleCnt="0"/>
      <dgm:spPr/>
    </dgm:pt>
    <dgm:pt modelId="{863AA831-E567-402D-A040-651D9819E99C}" type="pres">
      <dgm:prSet presAssocID="{1918D141-C20D-4459-8E58-BBB9DBF0CBC8}" presName="parTx" presStyleLbl="revTx" presStyleIdx="0" presStyleCnt="6">
        <dgm:presLayoutVars>
          <dgm:chMax val="0"/>
          <dgm:chPref val="0"/>
        </dgm:presLayoutVars>
      </dgm:prSet>
      <dgm:spPr/>
    </dgm:pt>
    <dgm:pt modelId="{1FECF14C-367F-4565-B813-C6ADFE1A1224}" type="pres">
      <dgm:prSet presAssocID="{1918D141-C20D-4459-8E58-BBB9DBF0CBC8}" presName="txSpace" presStyleCnt="0"/>
      <dgm:spPr/>
    </dgm:pt>
    <dgm:pt modelId="{5B454FF8-530F-49A0-9FCF-2ACC54225A4A}" type="pres">
      <dgm:prSet presAssocID="{1918D141-C20D-4459-8E58-BBB9DBF0CBC8}" presName="desTx" presStyleLbl="revTx" presStyleIdx="1" presStyleCnt="6" custLinFactNeighborX="-295" custLinFactNeighborY="-5550">
        <dgm:presLayoutVars/>
      </dgm:prSet>
      <dgm:spPr/>
    </dgm:pt>
    <dgm:pt modelId="{DE25490B-2203-45BD-AB86-E725639B9D1B}" type="pres">
      <dgm:prSet presAssocID="{DFE355D0-EA3F-412C-AA26-96E0815C1035}" presName="sibTrans" presStyleCnt="0"/>
      <dgm:spPr/>
    </dgm:pt>
    <dgm:pt modelId="{2139BD7B-A388-411C-8B99-6CAB71FAE170}" type="pres">
      <dgm:prSet presAssocID="{F838D8AD-E100-450C-8594-F1078A3C3D21}" presName="compNode" presStyleCnt="0"/>
      <dgm:spPr/>
    </dgm:pt>
    <dgm:pt modelId="{073B0DD0-FF21-40ED-90AB-05458D4521FD}" type="pres">
      <dgm:prSet presAssocID="{F838D8AD-E100-450C-8594-F1078A3C3D21}" presName="iconRect" presStyleLbl="node1" presStyleIdx="1" presStyleCnt="3" custLinFactNeighborX="98815" custLinFactNeighborY="-65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F4ED79FA-2EF5-4726-9C61-936DD4A4637B}" type="pres">
      <dgm:prSet presAssocID="{F838D8AD-E100-450C-8594-F1078A3C3D21}" presName="iconSpace" presStyleCnt="0"/>
      <dgm:spPr/>
    </dgm:pt>
    <dgm:pt modelId="{3A153FD3-A24D-41C7-9C61-A7C86359F7AE}" type="pres">
      <dgm:prSet presAssocID="{F838D8AD-E100-450C-8594-F1078A3C3D21}" presName="parTx" presStyleLbl="revTx" presStyleIdx="2" presStyleCnt="6">
        <dgm:presLayoutVars>
          <dgm:chMax val="0"/>
          <dgm:chPref val="0"/>
        </dgm:presLayoutVars>
      </dgm:prSet>
      <dgm:spPr/>
    </dgm:pt>
    <dgm:pt modelId="{4BE3FFDF-5F13-4D08-AE0E-789BE74D9DBC}" type="pres">
      <dgm:prSet presAssocID="{F838D8AD-E100-450C-8594-F1078A3C3D21}" presName="txSpace" presStyleCnt="0"/>
      <dgm:spPr/>
    </dgm:pt>
    <dgm:pt modelId="{5C9D5A89-0FE5-4C2D-AC88-7529DB62AB47}" type="pres">
      <dgm:prSet presAssocID="{F838D8AD-E100-450C-8594-F1078A3C3D21}" presName="desTx" presStyleLbl="revTx" presStyleIdx="3" presStyleCnt="6">
        <dgm:presLayoutVars/>
      </dgm:prSet>
      <dgm:spPr/>
    </dgm:pt>
    <dgm:pt modelId="{31832C97-D0AF-4AC2-88E8-73F29EC19864}" type="pres">
      <dgm:prSet presAssocID="{A232EFD5-2CC6-4105-A457-A21A42CE8632}" presName="sibTrans" presStyleCnt="0"/>
      <dgm:spPr/>
    </dgm:pt>
    <dgm:pt modelId="{1E22BDEE-0601-4488-82ED-9EFE88135606}" type="pres">
      <dgm:prSet presAssocID="{86F894B3-609A-405A-8DD2-6E5A8738C0BD}" presName="compNode" presStyleCnt="0"/>
      <dgm:spPr/>
    </dgm:pt>
    <dgm:pt modelId="{08236268-7458-46A3-A058-18A44BDA9B59}" type="pres">
      <dgm:prSet presAssocID="{86F894B3-609A-405A-8DD2-6E5A8738C0BD}" presName="iconRect" presStyleLbl="node1" presStyleIdx="2" presStyleCnt="3" custLinFactX="5958" custLinFactNeighborX="100000" custLinFactNeighborY="763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86F934C8-0B52-4D65-B9BB-4C6F3818E8C5}" type="pres">
      <dgm:prSet presAssocID="{86F894B3-609A-405A-8DD2-6E5A8738C0BD}" presName="iconSpace" presStyleCnt="0"/>
      <dgm:spPr/>
    </dgm:pt>
    <dgm:pt modelId="{E3AD897F-2892-4A09-BF35-89BD6FDD13E8}" type="pres">
      <dgm:prSet presAssocID="{86F894B3-609A-405A-8DD2-6E5A8738C0BD}" presName="parTx" presStyleLbl="revTx" presStyleIdx="4" presStyleCnt="6">
        <dgm:presLayoutVars>
          <dgm:chMax val="0"/>
          <dgm:chPref val="0"/>
        </dgm:presLayoutVars>
      </dgm:prSet>
      <dgm:spPr/>
    </dgm:pt>
    <dgm:pt modelId="{1DB44119-6D18-445E-86A3-573FE0707176}" type="pres">
      <dgm:prSet presAssocID="{86F894B3-609A-405A-8DD2-6E5A8738C0BD}" presName="txSpace" presStyleCnt="0"/>
      <dgm:spPr/>
    </dgm:pt>
    <dgm:pt modelId="{F2A1D576-D736-4013-870E-37C91D665195}" type="pres">
      <dgm:prSet presAssocID="{86F894B3-609A-405A-8DD2-6E5A8738C0BD}" presName="desTx" presStyleLbl="revTx" presStyleIdx="5" presStyleCnt="6" custLinFactNeighborX="295" custLinFactNeighborY="57748">
        <dgm:presLayoutVars/>
      </dgm:prSet>
      <dgm:spPr/>
    </dgm:pt>
  </dgm:ptLst>
  <dgm:cxnLst>
    <dgm:cxn modelId="{DD3E2536-DE2F-43BF-99C4-4F568A1EA296}" type="presOf" srcId="{8C9A4D34-1E81-4DB8-B3AB-CEB91FF9E5C8}" destId="{5B454FF8-530F-49A0-9FCF-2ACC54225A4A}" srcOrd="0" destOrd="0" presId="urn:microsoft.com/office/officeart/2018/2/layout/IconLabelDescriptionList"/>
    <dgm:cxn modelId="{ED2A723B-84B5-4E54-A2D7-A47F61F31D22}" srcId="{E2EA4B73-0C53-4F4E-A4D8-D3C27A5D0FAC}" destId="{F838D8AD-E100-450C-8594-F1078A3C3D21}" srcOrd="1" destOrd="0" parTransId="{1EEBBF11-2A97-46D6-A5E1-AB737B675CFC}" sibTransId="{A232EFD5-2CC6-4105-A457-A21A42CE8632}"/>
    <dgm:cxn modelId="{759E554D-61AC-474A-BF61-2829FAD1A864}" srcId="{E2EA4B73-0C53-4F4E-A4D8-D3C27A5D0FAC}" destId="{86F894B3-609A-405A-8DD2-6E5A8738C0BD}" srcOrd="2" destOrd="0" parTransId="{FA0CCA06-D524-4018-B343-8C6362611CAA}" sibTransId="{E56669C8-1AEB-4D03-BDE3-2D1B8E8DB913}"/>
    <dgm:cxn modelId="{EB775F5D-4B95-42CD-9CE1-4FD6B674F6CF}" srcId="{1918D141-C20D-4459-8E58-BBB9DBF0CBC8}" destId="{8C9A4D34-1E81-4DB8-B3AB-CEB91FF9E5C8}" srcOrd="0" destOrd="0" parTransId="{B3F92977-CCCA-40DB-B7EB-73CE4C388FA8}" sibTransId="{1066AC54-3EF0-48DE-A761-69F87442C538}"/>
    <dgm:cxn modelId="{34CEC55D-90B2-41CF-A6BD-0EC89F4B4F81}" type="presOf" srcId="{C12EB565-6E12-4F2A-B80E-1B8D8CFD0347}" destId="{F2A1D576-D736-4013-870E-37C91D665195}" srcOrd="0" destOrd="0" presId="urn:microsoft.com/office/officeart/2018/2/layout/IconLabelDescriptionList"/>
    <dgm:cxn modelId="{0FC52463-D61A-48F6-B1F1-2851D0DC7FB2}" type="presOf" srcId="{F838D8AD-E100-450C-8594-F1078A3C3D21}" destId="{3A153FD3-A24D-41C7-9C61-A7C86359F7AE}" srcOrd="0" destOrd="0" presId="urn:microsoft.com/office/officeart/2018/2/layout/IconLabelDescriptionList"/>
    <dgm:cxn modelId="{E905F968-99CD-443F-BE8F-2580BCDAEEFD}" type="presOf" srcId="{86F894B3-609A-405A-8DD2-6E5A8738C0BD}" destId="{E3AD897F-2892-4A09-BF35-89BD6FDD13E8}" srcOrd="0" destOrd="0" presId="urn:microsoft.com/office/officeart/2018/2/layout/IconLabelDescriptionList"/>
    <dgm:cxn modelId="{69A28B97-A39D-4759-BF31-6E62D2C28DB7}" srcId="{86F894B3-609A-405A-8DD2-6E5A8738C0BD}" destId="{C12EB565-6E12-4F2A-B80E-1B8D8CFD0347}" srcOrd="0" destOrd="0" parTransId="{A8CBF581-1627-4C74-A29E-4593FED077A5}" sibTransId="{DFAB8DE7-5500-4AB0-B6C9-12537A93D1E5}"/>
    <dgm:cxn modelId="{CA0B87C1-D6BC-4063-8E91-68B0398E2152}" srcId="{E2EA4B73-0C53-4F4E-A4D8-D3C27A5D0FAC}" destId="{1918D141-C20D-4459-8E58-BBB9DBF0CBC8}" srcOrd="0" destOrd="0" parTransId="{7D5D8601-8F16-427E-9A6E-69BFE9355004}" sibTransId="{DFE355D0-EA3F-412C-AA26-96E0815C1035}"/>
    <dgm:cxn modelId="{7F855EC3-03E6-4CFD-B5E0-082B6C5CAC90}" type="presOf" srcId="{1918D141-C20D-4459-8E58-BBB9DBF0CBC8}" destId="{863AA831-E567-402D-A040-651D9819E99C}" srcOrd="0" destOrd="0" presId="urn:microsoft.com/office/officeart/2018/2/layout/IconLabelDescriptionList"/>
    <dgm:cxn modelId="{7B1730E6-39C8-4DF5-9E64-B47E5FD05CF4}" type="presOf" srcId="{E2EA4B73-0C53-4F4E-A4D8-D3C27A5D0FAC}" destId="{B2A5E784-D3A4-4C48-ADA4-F76339D8B814}" srcOrd="0" destOrd="0" presId="urn:microsoft.com/office/officeart/2018/2/layout/IconLabelDescriptionList"/>
    <dgm:cxn modelId="{3E473CF6-7DF2-432D-92E8-DAA65E3CBBBC}" type="presParOf" srcId="{B2A5E784-D3A4-4C48-ADA4-F76339D8B814}" destId="{16E41582-7E61-4C96-B09C-D0C0EF437517}" srcOrd="0" destOrd="0" presId="urn:microsoft.com/office/officeart/2018/2/layout/IconLabelDescriptionList"/>
    <dgm:cxn modelId="{D5C52601-8E75-415B-A094-9A77B84097E7}" type="presParOf" srcId="{16E41582-7E61-4C96-B09C-D0C0EF437517}" destId="{CD87EBDB-E509-440F-A585-884D09F93F26}" srcOrd="0" destOrd="0" presId="urn:microsoft.com/office/officeart/2018/2/layout/IconLabelDescriptionList"/>
    <dgm:cxn modelId="{CAB638D4-A121-47DF-8A8D-D5837F6A9764}" type="presParOf" srcId="{16E41582-7E61-4C96-B09C-D0C0EF437517}" destId="{39032CF3-9DCC-4C29-B908-4DAF123B6601}" srcOrd="1" destOrd="0" presId="urn:microsoft.com/office/officeart/2018/2/layout/IconLabelDescriptionList"/>
    <dgm:cxn modelId="{7F96655D-1664-471D-9964-DCCBD8BFB882}" type="presParOf" srcId="{16E41582-7E61-4C96-B09C-D0C0EF437517}" destId="{863AA831-E567-402D-A040-651D9819E99C}" srcOrd="2" destOrd="0" presId="urn:microsoft.com/office/officeart/2018/2/layout/IconLabelDescriptionList"/>
    <dgm:cxn modelId="{B6B07629-AE82-4037-B074-3B709E13327F}" type="presParOf" srcId="{16E41582-7E61-4C96-B09C-D0C0EF437517}" destId="{1FECF14C-367F-4565-B813-C6ADFE1A1224}" srcOrd="3" destOrd="0" presId="urn:microsoft.com/office/officeart/2018/2/layout/IconLabelDescriptionList"/>
    <dgm:cxn modelId="{BC64670B-DBD6-4195-84E7-6699C364D890}" type="presParOf" srcId="{16E41582-7E61-4C96-B09C-D0C0EF437517}" destId="{5B454FF8-530F-49A0-9FCF-2ACC54225A4A}" srcOrd="4" destOrd="0" presId="urn:microsoft.com/office/officeart/2018/2/layout/IconLabelDescriptionList"/>
    <dgm:cxn modelId="{40115B7D-B127-4554-B329-35C56D2C666B}" type="presParOf" srcId="{B2A5E784-D3A4-4C48-ADA4-F76339D8B814}" destId="{DE25490B-2203-45BD-AB86-E725639B9D1B}" srcOrd="1" destOrd="0" presId="urn:microsoft.com/office/officeart/2018/2/layout/IconLabelDescriptionList"/>
    <dgm:cxn modelId="{0346D868-91D8-457F-A202-A27D7ED21107}" type="presParOf" srcId="{B2A5E784-D3A4-4C48-ADA4-F76339D8B814}" destId="{2139BD7B-A388-411C-8B99-6CAB71FAE170}" srcOrd="2" destOrd="0" presId="urn:microsoft.com/office/officeart/2018/2/layout/IconLabelDescriptionList"/>
    <dgm:cxn modelId="{98BABBA5-D0F4-41B6-88D4-9F5C6AD5D19A}" type="presParOf" srcId="{2139BD7B-A388-411C-8B99-6CAB71FAE170}" destId="{073B0DD0-FF21-40ED-90AB-05458D4521FD}" srcOrd="0" destOrd="0" presId="urn:microsoft.com/office/officeart/2018/2/layout/IconLabelDescriptionList"/>
    <dgm:cxn modelId="{3B870EEE-F997-4052-ADB4-F4806A6B3C18}" type="presParOf" srcId="{2139BD7B-A388-411C-8B99-6CAB71FAE170}" destId="{F4ED79FA-2EF5-4726-9C61-936DD4A4637B}" srcOrd="1" destOrd="0" presId="urn:microsoft.com/office/officeart/2018/2/layout/IconLabelDescriptionList"/>
    <dgm:cxn modelId="{D64095E6-801B-4C4B-8570-F0194208FD5C}" type="presParOf" srcId="{2139BD7B-A388-411C-8B99-6CAB71FAE170}" destId="{3A153FD3-A24D-41C7-9C61-A7C86359F7AE}" srcOrd="2" destOrd="0" presId="urn:microsoft.com/office/officeart/2018/2/layout/IconLabelDescriptionList"/>
    <dgm:cxn modelId="{B156DA96-7AE1-4F95-9065-7664255307E0}" type="presParOf" srcId="{2139BD7B-A388-411C-8B99-6CAB71FAE170}" destId="{4BE3FFDF-5F13-4D08-AE0E-789BE74D9DBC}" srcOrd="3" destOrd="0" presId="urn:microsoft.com/office/officeart/2018/2/layout/IconLabelDescriptionList"/>
    <dgm:cxn modelId="{677493A0-8B0A-4731-950B-8D496D810D94}" type="presParOf" srcId="{2139BD7B-A388-411C-8B99-6CAB71FAE170}" destId="{5C9D5A89-0FE5-4C2D-AC88-7529DB62AB47}" srcOrd="4" destOrd="0" presId="urn:microsoft.com/office/officeart/2018/2/layout/IconLabelDescriptionList"/>
    <dgm:cxn modelId="{06B56E52-E635-47EA-AB13-E7E082A2C94A}" type="presParOf" srcId="{B2A5E784-D3A4-4C48-ADA4-F76339D8B814}" destId="{31832C97-D0AF-4AC2-88E8-73F29EC19864}" srcOrd="3" destOrd="0" presId="urn:microsoft.com/office/officeart/2018/2/layout/IconLabelDescriptionList"/>
    <dgm:cxn modelId="{BFB9B33B-A964-479B-85B1-8D0145981EF2}" type="presParOf" srcId="{B2A5E784-D3A4-4C48-ADA4-F76339D8B814}" destId="{1E22BDEE-0601-4488-82ED-9EFE88135606}" srcOrd="4" destOrd="0" presId="urn:microsoft.com/office/officeart/2018/2/layout/IconLabelDescriptionList"/>
    <dgm:cxn modelId="{2A3E0179-A3A8-4989-8476-B52A40FD2839}" type="presParOf" srcId="{1E22BDEE-0601-4488-82ED-9EFE88135606}" destId="{08236268-7458-46A3-A058-18A44BDA9B59}" srcOrd="0" destOrd="0" presId="urn:microsoft.com/office/officeart/2018/2/layout/IconLabelDescriptionList"/>
    <dgm:cxn modelId="{80844718-30A6-4436-BF7A-052CDF10DD62}" type="presParOf" srcId="{1E22BDEE-0601-4488-82ED-9EFE88135606}" destId="{86F934C8-0B52-4D65-B9BB-4C6F3818E8C5}" srcOrd="1" destOrd="0" presId="urn:microsoft.com/office/officeart/2018/2/layout/IconLabelDescriptionList"/>
    <dgm:cxn modelId="{C7E5CFF0-A8FC-441D-B3AF-EB9C6403D152}" type="presParOf" srcId="{1E22BDEE-0601-4488-82ED-9EFE88135606}" destId="{E3AD897F-2892-4A09-BF35-89BD6FDD13E8}" srcOrd="2" destOrd="0" presId="urn:microsoft.com/office/officeart/2018/2/layout/IconLabelDescriptionList"/>
    <dgm:cxn modelId="{08D355EE-27E2-432D-BEBC-18F99ACD16F0}" type="presParOf" srcId="{1E22BDEE-0601-4488-82ED-9EFE88135606}" destId="{1DB44119-6D18-445E-86A3-573FE0707176}" srcOrd="3" destOrd="0" presId="urn:microsoft.com/office/officeart/2018/2/layout/IconLabelDescriptionList"/>
    <dgm:cxn modelId="{D940EA70-A28C-4F70-965E-EAE0D3A80F99}" type="presParOf" srcId="{1E22BDEE-0601-4488-82ED-9EFE88135606}" destId="{F2A1D576-D736-4013-870E-37C91D665195}"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6AC500-3CE1-4869-ACB5-14A0001BC3A2}"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628FAEED-9B47-4895-9886-099C133188CA}">
      <dgm:prSet/>
      <dgm:spPr/>
      <dgm:t>
        <a:bodyPr/>
        <a:lstStyle/>
        <a:p>
          <a:pPr>
            <a:lnSpc>
              <a:spcPct val="100000"/>
            </a:lnSpc>
          </a:pPr>
          <a:r>
            <a:rPr lang="en-US"/>
            <a:t>Python</a:t>
          </a:r>
        </a:p>
      </dgm:t>
    </dgm:pt>
    <dgm:pt modelId="{0B375C8F-3D2A-44C1-A282-5BC423A6431D}" type="parTrans" cxnId="{935744B0-CEE3-4711-A5F7-7EBE2B592442}">
      <dgm:prSet/>
      <dgm:spPr/>
      <dgm:t>
        <a:bodyPr/>
        <a:lstStyle/>
        <a:p>
          <a:endParaRPr lang="en-US"/>
        </a:p>
      </dgm:t>
    </dgm:pt>
    <dgm:pt modelId="{D23952C0-48D8-4BD7-BD98-B1706109B4C5}" type="sibTrans" cxnId="{935744B0-CEE3-4711-A5F7-7EBE2B592442}">
      <dgm:prSet/>
      <dgm:spPr/>
      <dgm:t>
        <a:bodyPr/>
        <a:lstStyle/>
        <a:p>
          <a:endParaRPr lang="en-US"/>
        </a:p>
      </dgm:t>
    </dgm:pt>
    <dgm:pt modelId="{D4E74003-4F59-4DF0-9ADE-6A76B7373C4E}">
      <dgm:prSet/>
      <dgm:spPr/>
      <dgm:t>
        <a:bodyPr/>
        <a:lstStyle/>
        <a:p>
          <a:pPr>
            <a:lnSpc>
              <a:spcPct val="100000"/>
            </a:lnSpc>
          </a:pPr>
          <a:r>
            <a:rPr lang="en-US"/>
            <a:t>MATLAB</a:t>
          </a:r>
        </a:p>
      </dgm:t>
    </dgm:pt>
    <dgm:pt modelId="{EB4CE6D4-AF9D-44E3-B784-314063B48073}" type="parTrans" cxnId="{DEC6C834-0F68-4B5E-8F83-4243B84DFDCC}">
      <dgm:prSet/>
      <dgm:spPr/>
      <dgm:t>
        <a:bodyPr/>
        <a:lstStyle/>
        <a:p>
          <a:endParaRPr lang="en-US"/>
        </a:p>
      </dgm:t>
    </dgm:pt>
    <dgm:pt modelId="{5B706FBA-6B86-4E91-8BEC-CC29B8E3053D}" type="sibTrans" cxnId="{DEC6C834-0F68-4B5E-8F83-4243B84DFDCC}">
      <dgm:prSet/>
      <dgm:spPr/>
      <dgm:t>
        <a:bodyPr/>
        <a:lstStyle/>
        <a:p>
          <a:endParaRPr lang="en-US"/>
        </a:p>
      </dgm:t>
    </dgm:pt>
    <dgm:pt modelId="{B710BF7A-D0A4-4D37-AE8E-959CE8B8418C}">
      <dgm:prSet/>
      <dgm:spPr/>
      <dgm:t>
        <a:bodyPr/>
        <a:lstStyle/>
        <a:p>
          <a:pPr>
            <a:lnSpc>
              <a:spcPct val="100000"/>
            </a:lnSpc>
          </a:pPr>
          <a:r>
            <a:rPr lang="en-US"/>
            <a:t>JavaScript</a:t>
          </a:r>
        </a:p>
      </dgm:t>
    </dgm:pt>
    <dgm:pt modelId="{3A4A476E-5FCF-4656-8440-AB3779816DC1}" type="parTrans" cxnId="{0270CB12-60E6-4387-B1C0-0E130DFF9FAA}">
      <dgm:prSet/>
      <dgm:spPr/>
      <dgm:t>
        <a:bodyPr/>
        <a:lstStyle/>
        <a:p>
          <a:endParaRPr lang="en-US"/>
        </a:p>
      </dgm:t>
    </dgm:pt>
    <dgm:pt modelId="{8B0EA246-CFA4-462D-BF03-DE22B192B4FB}" type="sibTrans" cxnId="{0270CB12-60E6-4387-B1C0-0E130DFF9FAA}">
      <dgm:prSet/>
      <dgm:spPr/>
      <dgm:t>
        <a:bodyPr/>
        <a:lstStyle/>
        <a:p>
          <a:endParaRPr lang="en-US"/>
        </a:p>
      </dgm:t>
    </dgm:pt>
    <dgm:pt modelId="{8000CF60-A4D4-40F2-B6C6-772790426365}">
      <dgm:prSet/>
      <dgm:spPr/>
      <dgm:t>
        <a:bodyPr/>
        <a:lstStyle/>
        <a:p>
          <a:pPr>
            <a:lnSpc>
              <a:spcPct val="100000"/>
            </a:lnSpc>
          </a:pPr>
          <a:r>
            <a:rPr lang="en-US" dirty="0"/>
            <a:t>Julia</a:t>
          </a:r>
        </a:p>
      </dgm:t>
    </dgm:pt>
    <dgm:pt modelId="{3CB7A828-02DD-4827-823E-DEF7F32D843E}" type="parTrans" cxnId="{20C03401-6521-4F70-8A03-B9852CE9E24F}">
      <dgm:prSet/>
      <dgm:spPr/>
      <dgm:t>
        <a:bodyPr/>
        <a:lstStyle/>
        <a:p>
          <a:endParaRPr lang="en-US"/>
        </a:p>
      </dgm:t>
    </dgm:pt>
    <dgm:pt modelId="{1D6E5C47-B044-49D5-9182-A4650D9F4666}" type="sibTrans" cxnId="{20C03401-6521-4F70-8A03-B9852CE9E24F}">
      <dgm:prSet/>
      <dgm:spPr/>
      <dgm:t>
        <a:bodyPr/>
        <a:lstStyle/>
        <a:p>
          <a:endParaRPr lang="en-US"/>
        </a:p>
      </dgm:t>
    </dgm:pt>
    <dgm:pt modelId="{32F65CB4-E5C7-4670-86D2-85BF57BFF3D4}">
      <dgm:prSet/>
      <dgm:spPr/>
      <dgm:t>
        <a:bodyPr/>
        <a:lstStyle/>
        <a:p>
          <a:pPr>
            <a:lnSpc>
              <a:spcPct val="100000"/>
            </a:lnSpc>
          </a:pPr>
          <a:r>
            <a:rPr lang="en-US" dirty="0"/>
            <a:t>SAS</a:t>
          </a:r>
        </a:p>
      </dgm:t>
    </dgm:pt>
    <dgm:pt modelId="{D411D36F-CDB2-4CD1-BDA6-FC2B2788FFAD}" type="parTrans" cxnId="{8901B81C-3A20-4260-AD0A-C6BB26921375}">
      <dgm:prSet/>
      <dgm:spPr/>
      <dgm:t>
        <a:bodyPr/>
        <a:lstStyle/>
        <a:p>
          <a:endParaRPr lang="en-US"/>
        </a:p>
      </dgm:t>
    </dgm:pt>
    <dgm:pt modelId="{6937EC7D-6AD7-43BE-941B-52881D0F30FB}" type="sibTrans" cxnId="{8901B81C-3A20-4260-AD0A-C6BB26921375}">
      <dgm:prSet/>
      <dgm:spPr/>
      <dgm:t>
        <a:bodyPr/>
        <a:lstStyle/>
        <a:p>
          <a:endParaRPr lang="en-US"/>
        </a:p>
      </dgm:t>
    </dgm:pt>
    <dgm:pt modelId="{E532DF7B-7D44-4594-A12E-3A3B98C91D11}">
      <dgm:prSet/>
      <dgm:spPr/>
      <dgm:t>
        <a:bodyPr/>
        <a:lstStyle/>
        <a:p>
          <a:pPr>
            <a:lnSpc>
              <a:spcPct val="100000"/>
            </a:lnSpc>
          </a:pPr>
          <a:r>
            <a:rPr lang="en-US"/>
            <a:t>Others</a:t>
          </a:r>
        </a:p>
      </dgm:t>
    </dgm:pt>
    <dgm:pt modelId="{F0C7CEE1-3E16-4670-9C09-B5C97931257C}" type="parTrans" cxnId="{4CC6BFD1-101D-4737-809F-3239A12DDC6D}">
      <dgm:prSet/>
      <dgm:spPr/>
      <dgm:t>
        <a:bodyPr/>
        <a:lstStyle/>
        <a:p>
          <a:endParaRPr lang="en-US"/>
        </a:p>
      </dgm:t>
    </dgm:pt>
    <dgm:pt modelId="{06EA200B-38E7-4B7C-AA1D-DD0ACFF51744}" type="sibTrans" cxnId="{4CC6BFD1-101D-4737-809F-3239A12DDC6D}">
      <dgm:prSet/>
      <dgm:spPr/>
      <dgm:t>
        <a:bodyPr/>
        <a:lstStyle/>
        <a:p>
          <a:endParaRPr lang="en-US"/>
        </a:p>
      </dgm:t>
    </dgm:pt>
    <dgm:pt modelId="{B9EC87D9-59BF-46DC-BA32-76A55DD29B86}" type="pres">
      <dgm:prSet presAssocID="{0F6AC500-3CE1-4869-ACB5-14A0001BC3A2}" presName="root" presStyleCnt="0">
        <dgm:presLayoutVars>
          <dgm:dir/>
          <dgm:resizeHandles val="exact"/>
        </dgm:presLayoutVars>
      </dgm:prSet>
      <dgm:spPr/>
    </dgm:pt>
    <dgm:pt modelId="{12A5C289-0EEE-41D9-9307-8989808142CA}" type="pres">
      <dgm:prSet presAssocID="{628FAEED-9B47-4895-9886-099C133188CA}" presName="compNode" presStyleCnt="0"/>
      <dgm:spPr/>
    </dgm:pt>
    <dgm:pt modelId="{EBD3CFB4-260A-4704-873A-73C6A8F3ACA6}" type="pres">
      <dgm:prSet presAssocID="{628FAEED-9B47-4895-9886-099C133188C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nake"/>
        </a:ext>
      </dgm:extLst>
    </dgm:pt>
    <dgm:pt modelId="{69D02656-6C01-4AAE-92DE-E23C113B9A38}" type="pres">
      <dgm:prSet presAssocID="{628FAEED-9B47-4895-9886-099C133188CA}" presName="spaceRect" presStyleCnt="0"/>
      <dgm:spPr/>
    </dgm:pt>
    <dgm:pt modelId="{28AD905E-53E0-45E1-A831-0462E384461C}" type="pres">
      <dgm:prSet presAssocID="{628FAEED-9B47-4895-9886-099C133188CA}" presName="textRect" presStyleLbl="revTx" presStyleIdx="0" presStyleCnt="6">
        <dgm:presLayoutVars>
          <dgm:chMax val="1"/>
          <dgm:chPref val="1"/>
        </dgm:presLayoutVars>
      </dgm:prSet>
      <dgm:spPr/>
    </dgm:pt>
    <dgm:pt modelId="{39AD0EC8-E3B1-4E00-99C7-6B5097E6552D}" type="pres">
      <dgm:prSet presAssocID="{D23952C0-48D8-4BD7-BD98-B1706109B4C5}" presName="sibTrans" presStyleCnt="0"/>
      <dgm:spPr/>
    </dgm:pt>
    <dgm:pt modelId="{6CB6897F-68A0-4301-8372-055D76DFEC9E}" type="pres">
      <dgm:prSet presAssocID="{D4E74003-4F59-4DF0-9ADE-6A76B7373C4E}" presName="compNode" presStyleCnt="0"/>
      <dgm:spPr/>
    </dgm:pt>
    <dgm:pt modelId="{AD41DF30-1D10-46A9-8950-F3F791EFC53C}" type="pres">
      <dgm:prSet presAssocID="{D4E74003-4F59-4DF0-9ADE-6A76B7373C4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nternet"/>
        </a:ext>
      </dgm:extLst>
    </dgm:pt>
    <dgm:pt modelId="{CDA7F765-86FB-4107-8AE1-A82445DCCFAB}" type="pres">
      <dgm:prSet presAssocID="{D4E74003-4F59-4DF0-9ADE-6A76B7373C4E}" presName="spaceRect" presStyleCnt="0"/>
      <dgm:spPr/>
    </dgm:pt>
    <dgm:pt modelId="{20636B18-4FEB-4E1A-89D5-DA3CFEA7F4EE}" type="pres">
      <dgm:prSet presAssocID="{D4E74003-4F59-4DF0-9ADE-6A76B7373C4E}" presName="textRect" presStyleLbl="revTx" presStyleIdx="1" presStyleCnt="6">
        <dgm:presLayoutVars>
          <dgm:chMax val="1"/>
          <dgm:chPref val="1"/>
        </dgm:presLayoutVars>
      </dgm:prSet>
      <dgm:spPr/>
    </dgm:pt>
    <dgm:pt modelId="{4A98D988-B40C-41B8-9694-40D3B0DD0860}" type="pres">
      <dgm:prSet presAssocID="{5B706FBA-6B86-4E91-8BEC-CC29B8E3053D}" presName="sibTrans" presStyleCnt="0"/>
      <dgm:spPr/>
    </dgm:pt>
    <dgm:pt modelId="{44FD54FE-88C8-4156-B216-26B4EBD6ACE8}" type="pres">
      <dgm:prSet presAssocID="{32F65CB4-E5C7-4670-86D2-85BF57BFF3D4}" presName="compNode" presStyleCnt="0"/>
      <dgm:spPr/>
    </dgm:pt>
    <dgm:pt modelId="{E9838383-9641-45FD-A894-7FE4A6E640A3}" type="pres">
      <dgm:prSet presAssocID="{32F65CB4-E5C7-4670-86D2-85BF57BFF3D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7C4D9C5D-A76C-4994-8517-92AD9B1C8158}" type="pres">
      <dgm:prSet presAssocID="{32F65CB4-E5C7-4670-86D2-85BF57BFF3D4}" presName="spaceRect" presStyleCnt="0"/>
      <dgm:spPr/>
    </dgm:pt>
    <dgm:pt modelId="{94181EAC-1570-48DC-8417-6EFF3A1FDBB0}" type="pres">
      <dgm:prSet presAssocID="{32F65CB4-E5C7-4670-86D2-85BF57BFF3D4}" presName="textRect" presStyleLbl="revTx" presStyleIdx="2" presStyleCnt="6">
        <dgm:presLayoutVars>
          <dgm:chMax val="1"/>
          <dgm:chPref val="1"/>
        </dgm:presLayoutVars>
      </dgm:prSet>
      <dgm:spPr/>
    </dgm:pt>
    <dgm:pt modelId="{10F008EF-6F7C-48E3-A29A-FB96038DB641}" type="pres">
      <dgm:prSet presAssocID="{6937EC7D-6AD7-43BE-941B-52881D0F30FB}" presName="sibTrans" presStyleCnt="0"/>
      <dgm:spPr/>
    </dgm:pt>
    <dgm:pt modelId="{9227E68F-1EF9-4366-B02D-C4575067F39F}" type="pres">
      <dgm:prSet presAssocID="{8000CF60-A4D4-40F2-B6C6-772790426365}" presName="compNode" presStyleCnt="0"/>
      <dgm:spPr/>
    </dgm:pt>
    <dgm:pt modelId="{440809CE-D640-4840-A536-A35573846CEC}" type="pres">
      <dgm:prSet presAssocID="{8000CF60-A4D4-40F2-B6C6-77279042636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04C24A77-5E6F-42E7-966F-53FBD89FEA1B}" type="pres">
      <dgm:prSet presAssocID="{8000CF60-A4D4-40F2-B6C6-772790426365}" presName="spaceRect" presStyleCnt="0"/>
      <dgm:spPr/>
    </dgm:pt>
    <dgm:pt modelId="{8501515E-A8E6-4F94-A85B-9A67FEA3E808}" type="pres">
      <dgm:prSet presAssocID="{8000CF60-A4D4-40F2-B6C6-772790426365}" presName="textRect" presStyleLbl="revTx" presStyleIdx="3" presStyleCnt="6">
        <dgm:presLayoutVars>
          <dgm:chMax val="1"/>
          <dgm:chPref val="1"/>
        </dgm:presLayoutVars>
      </dgm:prSet>
      <dgm:spPr/>
    </dgm:pt>
    <dgm:pt modelId="{A65E98EA-96A3-4861-AA7D-0A34F26BADB2}" type="pres">
      <dgm:prSet presAssocID="{1D6E5C47-B044-49D5-9182-A4650D9F4666}" presName="sibTrans" presStyleCnt="0"/>
      <dgm:spPr/>
    </dgm:pt>
    <dgm:pt modelId="{C6EF0056-1164-4833-BD76-0E122BAA292A}" type="pres">
      <dgm:prSet presAssocID="{B710BF7A-D0A4-4D37-AE8E-959CE8B8418C}" presName="compNode" presStyleCnt="0"/>
      <dgm:spPr/>
    </dgm:pt>
    <dgm:pt modelId="{71DD89B0-4B1C-47A5-80E3-366BCBB90CEA}" type="pres">
      <dgm:prSet presAssocID="{B710BF7A-D0A4-4D37-AE8E-959CE8B8418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Design"/>
        </a:ext>
      </dgm:extLst>
    </dgm:pt>
    <dgm:pt modelId="{61A7A753-A55F-4E73-A6B2-621DDC39AB80}" type="pres">
      <dgm:prSet presAssocID="{B710BF7A-D0A4-4D37-AE8E-959CE8B8418C}" presName="spaceRect" presStyleCnt="0"/>
      <dgm:spPr/>
    </dgm:pt>
    <dgm:pt modelId="{42145ED6-F271-4708-A480-4C750CFD6182}" type="pres">
      <dgm:prSet presAssocID="{B710BF7A-D0A4-4D37-AE8E-959CE8B8418C}" presName="textRect" presStyleLbl="revTx" presStyleIdx="4" presStyleCnt="6">
        <dgm:presLayoutVars>
          <dgm:chMax val="1"/>
          <dgm:chPref val="1"/>
        </dgm:presLayoutVars>
      </dgm:prSet>
      <dgm:spPr/>
    </dgm:pt>
    <dgm:pt modelId="{CA538C6F-F436-4A8D-90BF-28C01959B3B2}" type="pres">
      <dgm:prSet presAssocID="{8B0EA246-CFA4-462D-BF03-DE22B192B4FB}" presName="sibTrans" presStyleCnt="0"/>
      <dgm:spPr/>
    </dgm:pt>
    <dgm:pt modelId="{82EFAE10-9519-4206-80BB-7664B27D7E45}" type="pres">
      <dgm:prSet presAssocID="{E532DF7B-7D44-4594-A12E-3A3B98C91D11}" presName="compNode" presStyleCnt="0"/>
      <dgm:spPr/>
    </dgm:pt>
    <dgm:pt modelId="{13FA824E-4786-41CF-A977-3783D770740D}" type="pres">
      <dgm:prSet presAssocID="{E532DF7B-7D44-4594-A12E-3A3B98C91D1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eam"/>
        </a:ext>
      </dgm:extLst>
    </dgm:pt>
    <dgm:pt modelId="{B7A0FCE4-4F3F-43B3-8580-9FC525B7C51C}" type="pres">
      <dgm:prSet presAssocID="{E532DF7B-7D44-4594-A12E-3A3B98C91D11}" presName="spaceRect" presStyleCnt="0"/>
      <dgm:spPr/>
    </dgm:pt>
    <dgm:pt modelId="{D5CD8D53-908B-4AC5-9B45-32A01B1F7DAE}" type="pres">
      <dgm:prSet presAssocID="{E532DF7B-7D44-4594-A12E-3A3B98C91D11}" presName="textRect" presStyleLbl="revTx" presStyleIdx="5" presStyleCnt="6">
        <dgm:presLayoutVars>
          <dgm:chMax val="1"/>
          <dgm:chPref val="1"/>
        </dgm:presLayoutVars>
      </dgm:prSet>
      <dgm:spPr/>
    </dgm:pt>
  </dgm:ptLst>
  <dgm:cxnLst>
    <dgm:cxn modelId="{20C03401-6521-4F70-8A03-B9852CE9E24F}" srcId="{0F6AC500-3CE1-4869-ACB5-14A0001BC3A2}" destId="{8000CF60-A4D4-40F2-B6C6-772790426365}" srcOrd="3" destOrd="0" parTransId="{3CB7A828-02DD-4827-823E-DEF7F32D843E}" sibTransId="{1D6E5C47-B044-49D5-9182-A4650D9F4666}"/>
    <dgm:cxn modelId="{0270CB12-60E6-4387-B1C0-0E130DFF9FAA}" srcId="{0F6AC500-3CE1-4869-ACB5-14A0001BC3A2}" destId="{B710BF7A-D0A4-4D37-AE8E-959CE8B8418C}" srcOrd="4" destOrd="0" parTransId="{3A4A476E-5FCF-4656-8440-AB3779816DC1}" sibTransId="{8B0EA246-CFA4-462D-BF03-DE22B192B4FB}"/>
    <dgm:cxn modelId="{8901B81C-3A20-4260-AD0A-C6BB26921375}" srcId="{0F6AC500-3CE1-4869-ACB5-14A0001BC3A2}" destId="{32F65CB4-E5C7-4670-86D2-85BF57BFF3D4}" srcOrd="2" destOrd="0" parTransId="{D411D36F-CDB2-4CD1-BDA6-FC2B2788FFAD}" sibTransId="{6937EC7D-6AD7-43BE-941B-52881D0F30FB}"/>
    <dgm:cxn modelId="{DEC6C834-0F68-4B5E-8F83-4243B84DFDCC}" srcId="{0F6AC500-3CE1-4869-ACB5-14A0001BC3A2}" destId="{D4E74003-4F59-4DF0-9ADE-6A76B7373C4E}" srcOrd="1" destOrd="0" parTransId="{EB4CE6D4-AF9D-44E3-B784-314063B48073}" sibTransId="{5B706FBA-6B86-4E91-8BEC-CC29B8E3053D}"/>
    <dgm:cxn modelId="{EE49C935-C09A-1A46-BE9E-01779DA1883E}" type="presOf" srcId="{8000CF60-A4D4-40F2-B6C6-772790426365}" destId="{8501515E-A8E6-4F94-A85B-9A67FEA3E808}" srcOrd="0" destOrd="0" presId="urn:microsoft.com/office/officeart/2018/2/layout/IconLabelList"/>
    <dgm:cxn modelId="{3E498D45-E30D-5C43-BF14-49C8347067FD}" type="presOf" srcId="{D4E74003-4F59-4DF0-9ADE-6A76B7373C4E}" destId="{20636B18-4FEB-4E1A-89D5-DA3CFEA7F4EE}" srcOrd="0" destOrd="0" presId="urn:microsoft.com/office/officeart/2018/2/layout/IconLabelList"/>
    <dgm:cxn modelId="{A4EB8B4C-C5C4-46AB-B9EB-630D8C35DE99}" type="presOf" srcId="{0F6AC500-3CE1-4869-ACB5-14A0001BC3A2}" destId="{B9EC87D9-59BF-46DC-BA32-76A55DD29B86}" srcOrd="0" destOrd="0" presId="urn:microsoft.com/office/officeart/2018/2/layout/IconLabelList"/>
    <dgm:cxn modelId="{580D9965-524D-2544-94F1-38108F11F26D}" type="presOf" srcId="{32F65CB4-E5C7-4670-86D2-85BF57BFF3D4}" destId="{94181EAC-1570-48DC-8417-6EFF3A1FDBB0}" srcOrd="0" destOrd="0" presId="urn:microsoft.com/office/officeart/2018/2/layout/IconLabelList"/>
    <dgm:cxn modelId="{8C081578-3C8A-2345-B395-91522E862EEB}" type="presOf" srcId="{628FAEED-9B47-4895-9886-099C133188CA}" destId="{28AD905E-53E0-45E1-A831-0462E384461C}" srcOrd="0" destOrd="0" presId="urn:microsoft.com/office/officeart/2018/2/layout/IconLabelList"/>
    <dgm:cxn modelId="{935744B0-CEE3-4711-A5F7-7EBE2B592442}" srcId="{0F6AC500-3CE1-4869-ACB5-14A0001BC3A2}" destId="{628FAEED-9B47-4895-9886-099C133188CA}" srcOrd="0" destOrd="0" parTransId="{0B375C8F-3D2A-44C1-A282-5BC423A6431D}" sibTransId="{D23952C0-48D8-4BD7-BD98-B1706109B4C5}"/>
    <dgm:cxn modelId="{7B42AFB4-CFD7-8142-9DAE-C86C24CBE112}" type="presOf" srcId="{E532DF7B-7D44-4594-A12E-3A3B98C91D11}" destId="{D5CD8D53-908B-4AC5-9B45-32A01B1F7DAE}" srcOrd="0" destOrd="0" presId="urn:microsoft.com/office/officeart/2018/2/layout/IconLabelList"/>
    <dgm:cxn modelId="{4CC6BFD1-101D-4737-809F-3239A12DDC6D}" srcId="{0F6AC500-3CE1-4869-ACB5-14A0001BC3A2}" destId="{E532DF7B-7D44-4594-A12E-3A3B98C91D11}" srcOrd="5" destOrd="0" parTransId="{F0C7CEE1-3E16-4670-9C09-B5C97931257C}" sibTransId="{06EA200B-38E7-4B7C-AA1D-DD0ACFF51744}"/>
    <dgm:cxn modelId="{D1EEA7DE-CACA-6A4A-AE01-14DCB0248C0A}" type="presOf" srcId="{B710BF7A-D0A4-4D37-AE8E-959CE8B8418C}" destId="{42145ED6-F271-4708-A480-4C750CFD6182}" srcOrd="0" destOrd="0" presId="urn:microsoft.com/office/officeart/2018/2/layout/IconLabelList"/>
    <dgm:cxn modelId="{9544EB07-4421-DD44-B05F-05AAFF37E507}" type="presParOf" srcId="{B9EC87D9-59BF-46DC-BA32-76A55DD29B86}" destId="{12A5C289-0EEE-41D9-9307-8989808142CA}" srcOrd="0" destOrd="0" presId="urn:microsoft.com/office/officeart/2018/2/layout/IconLabelList"/>
    <dgm:cxn modelId="{68F2FD37-ED2A-EA45-922F-3127DF0B81EC}" type="presParOf" srcId="{12A5C289-0EEE-41D9-9307-8989808142CA}" destId="{EBD3CFB4-260A-4704-873A-73C6A8F3ACA6}" srcOrd="0" destOrd="0" presId="urn:microsoft.com/office/officeart/2018/2/layout/IconLabelList"/>
    <dgm:cxn modelId="{5C962B66-BD49-0C46-9798-9472B3125C42}" type="presParOf" srcId="{12A5C289-0EEE-41D9-9307-8989808142CA}" destId="{69D02656-6C01-4AAE-92DE-E23C113B9A38}" srcOrd="1" destOrd="0" presId="urn:microsoft.com/office/officeart/2018/2/layout/IconLabelList"/>
    <dgm:cxn modelId="{44427646-3DE1-9545-A767-E4F7DE80E68C}" type="presParOf" srcId="{12A5C289-0EEE-41D9-9307-8989808142CA}" destId="{28AD905E-53E0-45E1-A831-0462E384461C}" srcOrd="2" destOrd="0" presId="urn:microsoft.com/office/officeart/2018/2/layout/IconLabelList"/>
    <dgm:cxn modelId="{741C0A46-2529-FB44-A6E6-73F520A15F09}" type="presParOf" srcId="{B9EC87D9-59BF-46DC-BA32-76A55DD29B86}" destId="{39AD0EC8-E3B1-4E00-99C7-6B5097E6552D}" srcOrd="1" destOrd="0" presId="urn:microsoft.com/office/officeart/2018/2/layout/IconLabelList"/>
    <dgm:cxn modelId="{47B3510A-F2AE-364C-8B44-CDC6BD222FA2}" type="presParOf" srcId="{B9EC87D9-59BF-46DC-BA32-76A55DD29B86}" destId="{6CB6897F-68A0-4301-8372-055D76DFEC9E}" srcOrd="2" destOrd="0" presId="urn:microsoft.com/office/officeart/2018/2/layout/IconLabelList"/>
    <dgm:cxn modelId="{7B770B68-6AD2-7749-8E96-E676FA743104}" type="presParOf" srcId="{6CB6897F-68A0-4301-8372-055D76DFEC9E}" destId="{AD41DF30-1D10-46A9-8950-F3F791EFC53C}" srcOrd="0" destOrd="0" presId="urn:microsoft.com/office/officeart/2018/2/layout/IconLabelList"/>
    <dgm:cxn modelId="{D1B86C5B-088E-314C-83F7-107D30401495}" type="presParOf" srcId="{6CB6897F-68A0-4301-8372-055D76DFEC9E}" destId="{CDA7F765-86FB-4107-8AE1-A82445DCCFAB}" srcOrd="1" destOrd="0" presId="urn:microsoft.com/office/officeart/2018/2/layout/IconLabelList"/>
    <dgm:cxn modelId="{679F50CC-F3A9-7245-90BA-1500A0CE1D27}" type="presParOf" srcId="{6CB6897F-68A0-4301-8372-055D76DFEC9E}" destId="{20636B18-4FEB-4E1A-89D5-DA3CFEA7F4EE}" srcOrd="2" destOrd="0" presId="urn:microsoft.com/office/officeart/2018/2/layout/IconLabelList"/>
    <dgm:cxn modelId="{F5DA79AB-50E0-5D43-94AD-A6A57CECA9EC}" type="presParOf" srcId="{B9EC87D9-59BF-46DC-BA32-76A55DD29B86}" destId="{4A98D988-B40C-41B8-9694-40D3B0DD0860}" srcOrd="3" destOrd="0" presId="urn:microsoft.com/office/officeart/2018/2/layout/IconLabelList"/>
    <dgm:cxn modelId="{1A2211C6-F2A8-4746-AAA5-DF31EE5DB011}" type="presParOf" srcId="{B9EC87D9-59BF-46DC-BA32-76A55DD29B86}" destId="{44FD54FE-88C8-4156-B216-26B4EBD6ACE8}" srcOrd="4" destOrd="0" presId="urn:microsoft.com/office/officeart/2018/2/layout/IconLabelList"/>
    <dgm:cxn modelId="{69F47ED6-4BE3-2E44-87F5-B7989B7D4A3C}" type="presParOf" srcId="{44FD54FE-88C8-4156-B216-26B4EBD6ACE8}" destId="{E9838383-9641-45FD-A894-7FE4A6E640A3}" srcOrd="0" destOrd="0" presId="urn:microsoft.com/office/officeart/2018/2/layout/IconLabelList"/>
    <dgm:cxn modelId="{06021E93-BCA7-5043-8140-BA9F00FF53A9}" type="presParOf" srcId="{44FD54FE-88C8-4156-B216-26B4EBD6ACE8}" destId="{7C4D9C5D-A76C-4994-8517-92AD9B1C8158}" srcOrd="1" destOrd="0" presId="urn:microsoft.com/office/officeart/2018/2/layout/IconLabelList"/>
    <dgm:cxn modelId="{0D51699F-E30C-5048-92D1-5D5AC74089B4}" type="presParOf" srcId="{44FD54FE-88C8-4156-B216-26B4EBD6ACE8}" destId="{94181EAC-1570-48DC-8417-6EFF3A1FDBB0}" srcOrd="2" destOrd="0" presId="urn:microsoft.com/office/officeart/2018/2/layout/IconLabelList"/>
    <dgm:cxn modelId="{1E9B7C1D-B962-644E-969C-E333269E665F}" type="presParOf" srcId="{B9EC87D9-59BF-46DC-BA32-76A55DD29B86}" destId="{10F008EF-6F7C-48E3-A29A-FB96038DB641}" srcOrd="5" destOrd="0" presId="urn:microsoft.com/office/officeart/2018/2/layout/IconLabelList"/>
    <dgm:cxn modelId="{21A4DD2D-971C-1643-B71E-72C04DD00FB0}" type="presParOf" srcId="{B9EC87D9-59BF-46DC-BA32-76A55DD29B86}" destId="{9227E68F-1EF9-4366-B02D-C4575067F39F}" srcOrd="6" destOrd="0" presId="urn:microsoft.com/office/officeart/2018/2/layout/IconLabelList"/>
    <dgm:cxn modelId="{0D11825F-4D67-5F47-BCB9-5FE3B6D78F83}" type="presParOf" srcId="{9227E68F-1EF9-4366-B02D-C4575067F39F}" destId="{440809CE-D640-4840-A536-A35573846CEC}" srcOrd="0" destOrd="0" presId="urn:microsoft.com/office/officeart/2018/2/layout/IconLabelList"/>
    <dgm:cxn modelId="{B8C4E668-F3DA-DA43-AB8F-1C62F209124C}" type="presParOf" srcId="{9227E68F-1EF9-4366-B02D-C4575067F39F}" destId="{04C24A77-5E6F-42E7-966F-53FBD89FEA1B}" srcOrd="1" destOrd="0" presId="urn:microsoft.com/office/officeart/2018/2/layout/IconLabelList"/>
    <dgm:cxn modelId="{07A438C0-D00D-FE48-AEAE-14B9D25974FD}" type="presParOf" srcId="{9227E68F-1EF9-4366-B02D-C4575067F39F}" destId="{8501515E-A8E6-4F94-A85B-9A67FEA3E808}" srcOrd="2" destOrd="0" presId="urn:microsoft.com/office/officeart/2018/2/layout/IconLabelList"/>
    <dgm:cxn modelId="{E3079D4C-B75F-7242-BAB1-3DAFCD815CB5}" type="presParOf" srcId="{B9EC87D9-59BF-46DC-BA32-76A55DD29B86}" destId="{A65E98EA-96A3-4861-AA7D-0A34F26BADB2}" srcOrd="7" destOrd="0" presId="urn:microsoft.com/office/officeart/2018/2/layout/IconLabelList"/>
    <dgm:cxn modelId="{315A52C7-FB7B-C648-BD21-ED4F1FF03750}" type="presParOf" srcId="{B9EC87D9-59BF-46DC-BA32-76A55DD29B86}" destId="{C6EF0056-1164-4833-BD76-0E122BAA292A}" srcOrd="8" destOrd="0" presId="urn:microsoft.com/office/officeart/2018/2/layout/IconLabelList"/>
    <dgm:cxn modelId="{15F0A271-AD14-FF45-8AC1-1D0972F90535}" type="presParOf" srcId="{C6EF0056-1164-4833-BD76-0E122BAA292A}" destId="{71DD89B0-4B1C-47A5-80E3-366BCBB90CEA}" srcOrd="0" destOrd="0" presId="urn:microsoft.com/office/officeart/2018/2/layout/IconLabelList"/>
    <dgm:cxn modelId="{56B93BE9-322E-F84B-B06D-3E6646270DD0}" type="presParOf" srcId="{C6EF0056-1164-4833-BD76-0E122BAA292A}" destId="{61A7A753-A55F-4E73-A6B2-621DDC39AB80}" srcOrd="1" destOrd="0" presId="urn:microsoft.com/office/officeart/2018/2/layout/IconLabelList"/>
    <dgm:cxn modelId="{345AB0AF-3F2D-CC42-9E50-6B5A551B60DA}" type="presParOf" srcId="{C6EF0056-1164-4833-BD76-0E122BAA292A}" destId="{42145ED6-F271-4708-A480-4C750CFD6182}" srcOrd="2" destOrd="0" presId="urn:microsoft.com/office/officeart/2018/2/layout/IconLabelList"/>
    <dgm:cxn modelId="{8197C739-497A-0743-B76A-C02F03BC0C44}" type="presParOf" srcId="{B9EC87D9-59BF-46DC-BA32-76A55DD29B86}" destId="{CA538C6F-F436-4A8D-90BF-28C01959B3B2}" srcOrd="9" destOrd="0" presId="urn:microsoft.com/office/officeart/2018/2/layout/IconLabelList"/>
    <dgm:cxn modelId="{4B0B0AB5-0163-114E-B795-25C0699562D6}" type="presParOf" srcId="{B9EC87D9-59BF-46DC-BA32-76A55DD29B86}" destId="{82EFAE10-9519-4206-80BB-7664B27D7E45}" srcOrd="10" destOrd="0" presId="urn:microsoft.com/office/officeart/2018/2/layout/IconLabelList"/>
    <dgm:cxn modelId="{E1EB745A-E468-CC41-A7FF-6892407EFE14}" type="presParOf" srcId="{82EFAE10-9519-4206-80BB-7664B27D7E45}" destId="{13FA824E-4786-41CF-A977-3783D770740D}" srcOrd="0" destOrd="0" presId="urn:microsoft.com/office/officeart/2018/2/layout/IconLabelList"/>
    <dgm:cxn modelId="{2E792959-A89F-5A43-8387-9EE9B58E47F1}" type="presParOf" srcId="{82EFAE10-9519-4206-80BB-7664B27D7E45}" destId="{B7A0FCE4-4F3F-43B3-8580-9FC525B7C51C}" srcOrd="1" destOrd="0" presId="urn:microsoft.com/office/officeart/2018/2/layout/IconLabelList"/>
    <dgm:cxn modelId="{8BB48F67-020C-8244-8CB7-280A395EEF83}" type="presParOf" srcId="{82EFAE10-9519-4206-80BB-7664B27D7E45}" destId="{D5CD8D53-908B-4AC5-9B45-32A01B1F7DA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6469B8-F611-42C2-86F0-C2EA9CDBAFD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FA1E0A0-B9F1-4137-AF11-196F2D3400FB}">
      <dgm:prSet/>
      <dgm:spPr/>
      <dgm:t>
        <a:bodyPr/>
        <a:lstStyle/>
        <a:p>
          <a:r>
            <a:rPr lang="en-US"/>
            <a:t>{apaTables}</a:t>
          </a:r>
        </a:p>
      </dgm:t>
    </dgm:pt>
    <dgm:pt modelId="{3AB8A5FD-B6DD-4C5A-B7D5-B61C818FB910}" type="parTrans" cxnId="{A1C00BDD-A391-4FC8-AC5E-54E23FB880F6}">
      <dgm:prSet/>
      <dgm:spPr/>
      <dgm:t>
        <a:bodyPr/>
        <a:lstStyle/>
        <a:p>
          <a:endParaRPr lang="en-US"/>
        </a:p>
      </dgm:t>
    </dgm:pt>
    <dgm:pt modelId="{875E1738-CAFC-40F5-AA89-1E92CF9EC6C2}" type="sibTrans" cxnId="{A1C00BDD-A391-4FC8-AC5E-54E23FB880F6}">
      <dgm:prSet/>
      <dgm:spPr/>
      <dgm:t>
        <a:bodyPr/>
        <a:lstStyle/>
        <a:p>
          <a:endParaRPr lang="en-US"/>
        </a:p>
      </dgm:t>
    </dgm:pt>
    <dgm:pt modelId="{7C95CDD0-AD44-48FA-8703-63F91240E892}">
      <dgm:prSet/>
      <dgm:spPr/>
      <dgm:t>
        <a:bodyPr/>
        <a:lstStyle/>
        <a:p>
          <a:r>
            <a:rPr lang="en-US"/>
            <a:t>{broom}</a:t>
          </a:r>
        </a:p>
      </dgm:t>
    </dgm:pt>
    <dgm:pt modelId="{A4FDBD27-2202-4211-8A36-5F6991736B64}" type="parTrans" cxnId="{2DA2F669-2A0D-4F67-BBEA-5F55F2C0B0E1}">
      <dgm:prSet/>
      <dgm:spPr/>
      <dgm:t>
        <a:bodyPr/>
        <a:lstStyle/>
        <a:p>
          <a:endParaRPr lang="en-US"/>
        </a:p>
      </dgm:t>
    </dgm:pt>
    <dgm:pt modelId="{06AA3401-C8FE-4D57-B725-7AD19483A802}" type="sibTrans" cxnId="{2DA2F669-2A0D-4F67-BBEA-5F55F2C0B0E1}">
      <dgm:prSet/>
      <dgm:spPr/>
      <dgm:t>
        <a:bodyPr/>
        <a:lstStyle/>
        <a:p>
          <a:endParaRPr lang="en-US"/>
        </a:p>
      </dgm:t>
    </dgm:pt>
    <dgm:pt modelId="{FCFF8C6C-142F-4CEA-B7C7-47EF5052D345}">
      <dgm:prSet/>
      <dgm:spPr/>
      <dgm:t>
        <a:bodyPr/>
        <a:lstStyle/>
        <a:p>
          <a:r>
            <a:rPr lang="en-US"/>
            <a:t>{devtools} </a:t>
          </a:r>
        </a:p>
      </dgm:t>
    </dgm:pt>
    <dgm:pt modelId="{A1EFCD38-3C72-47F1-8772-0DF30C3E3EE7}" type="parTrans" cxnId="{430F72FC-CCE0-4253-9E16-B3DBAE9C8F9B}">
      <dgm:prSet/>
      <dgm:spPr/>
      <dgm:t>
        <a:bodyPr/>
        <a:lstStyle/>
        <a:p>
          <a:endParaRPr lang="en-US"/>
        </a:p>
      </dgm:t>
    </dgm:pt>
    <dgm:pt modelId="{AB76A42C-4377-46B7-8655-248BE878DBF0}" type="sibTrans" cxnId="{430F72FC-CCE0-4253-9E16-B3DBAE9C8F9B}">
      <dgm:prSet/>
      <dgm:spPr/>
      <dgm:t>
        <a:bodyPr/>
        <a:lstStyle/>
        <a:p>
          <a:endParaRPr lang="en-US"/>
        </a:p>
      </dgm:t>
    </dgm:pt>
    <dgm:pt modelId="{269BFBA4-867A-4217-B1F0-A5E0CBF7BDCE}">
      <dgm:prSet/>
      <dgm:spPr/>
      <dgm:t>
        <a:bodyPr/>
        <a:lstStyle/>
        <a:p>
          <a:r>
            <a:rPr lang="en-US" dirty="0"/>
            <a:t>{</a:t>
          </a:r>
          <a:r>
            <a:rPr lang="en-US" dirty="0" err="1"/>
            <a:t>usethis</a:t>
          </a:r>
          <a:r>
            <a:rPr lang="en-US" dirty="0"/>
            <a:t>}</a:t>
          </a:r>
        </a:p>
      </dgm:t>
    </dgm:pt>
    <dgm:pt modelId="{675755A6-8C6B-43BB-8DE7-EA9199DB8321}" type="parTrans" cxnId="{56773D47-4432-4555-B404-A82D50DE84DA}">
      <dgm:prSet/>
      <dgm:spPr/>
      <dgm:t>
        <a:bodyPr/>
        <a:lstStyle/>
        <a:p>
          <a:endParaRPr lang="en-US"/>
        </a:p>
      </dgm:t>
    </dgm:pt>
    <dgm:pt modelId="{E00E2D73-4804-434B-B174-3E8A84F18D02}" type="sibTrans" cxnId="{56773D47-4432-4555-B404-A82D50DE84DA}">
      <dgm:prSet/>
      <dgm:spPr/>
      <dgm:t>
        <a:bodyPr/>
        <a:lstStyle/>
        <a:p>
          <a:endParaRPr lang="en-US"/>
        </a:p>
      </dgm:t>
    </dgm:pt>
    <dgm:pt modelId="{B7A66AF8-F55C-41F6-BB04-A8D35C7CE404}">
      <dgm:prSet/>
      <dgm:spPr/>
      <dgm:t>
        <a:bodyPr/>
        <a:lstStyle/>
        <a:p>
          <a:r>
            <a:rPr lang="en-US" dirty="0"/>
            <a:t>{</a:t>
          </a:r>
          <a:r>
            <a:rPr lang="en-US" dirty="0" err="1"/>
            <a:t>purrr</a:t>
          </a:r>
          <a:r>
            <a:rPr lang="en-US" dirty="0"/>
            <a:t>}</a:t>
          </a:r>
        </a:p>
      </dgm:t>
    </dgm:pt>
    <dgm:pt modelId="{418FFA83-B146-4638-B306-E8AD8CE6F425}" type="parTrans" cxnId="{A9313F2B-911D-443D-AED6-8FB14DB05A1D}">
      <dgm:prSet/>
      <dgm:spPr/>
      <dgm:t>
        <a:bodyPr/>
        <a:lstStyle/>
        <a:p>
          <a:endParaRPr lang="en-US"/>
        </a:p>
      </dgm:t>
    </dgm:pt>
    <dgm:pt modelId="{7FE08C90-600B-444B-8E44-4AC9016E0680}" type="sibTrans" cxnId="{A9313F2B-911D-443D-AED6-8FB14DB05A1D}">
      <dgm:prSet/>
      <dgm:spPr/>
      <dgm:t>
        <a:bodyPr/>
        <a:lstStyle/>
        <a:p>
          <a:endParaRPr lang="en-US"/>
        </a:p>
      </dgm:t>
    </dgm:pt>
    <dgm:pt modelId="{339AE9B4-6501-944F-A1EA-CB6D1924F696}" type="pres">
      <dgm:prSet presAssocID="{B76469B8-F611-42C2-86F0-C2EA9CDBAFDC}" presName="vert0" presStyleCnt="0">
        <dgm:presLayoutVars>
          <dgm:dir/>
          <dgm:animOne val="branch"/>
          <dgm:animLvl val="lvl"/>
        </dgm:presLayoutVars>
      </dgm:prSet>
      <dgm:spPr/>
    </dgm:pt>
    <dgm:pt modelId="{BC60E1C3-735F-AD45-A125-6F6574F0851A}" type="pres">
      <dgm:prSet presAssocID="{1FA1E0A0-B9F1-4137-AF11-196F2D3400FB}" presName="thickLine" presStyleLbl="alignNode1" presStyleIdx="0" presStyleCnt="5"/>
      <dgm:spPr/>
    </dgm:pt>
    <dgm:pt modelId="{0D658555-D1A4-DC4F-8013-17DB9E7B58A2}" type="pres">
      <dgm:prSet presAssocID="{1FA1E0A0-B9F1-4137-AF11-196F2D3400FB}" presName="horz1" presStyleCnt="0"/>
      <dgm:spPr/>
    </dgm:pt>
    <dgm:pt modelId="{1DA67922-E389-C74E-AE77-CC6BC02CBEFB}" type="pres">
      <dgm:prSet presAssocID="{1FA1E0A0-B9F1-4137-AF11-196F2D3400FB}" presName="tx1" presStyleLbl="revTx" presStyleIdx="0" presStyleCnt="5"/>
      <dgm:spPr/>
    </dgm:pt>
    <dgm:pt modelId="{7D3A9D58-8450-8648-B66F-DDBDB01B1A37}" type="pres">
      <dgm:prSet presAssocID="{1FA1E0A0-B9F1-4137-AF11-196F2D3400FB}" presName="vert1" presStyleCnt="0"/>
      <dgm:spPr/>
    </dgm:pt>
    <dgm:pt modelId="{EE13FB0B-5D94-F14E-B78F-C805D28D4D5E}" type="pres">
      <dgm:prSet presAssocID="{7C95CDD0-AD44-48FA-8703-63F91240E892}" presName="thickLine" presStyleLbl="alignNode1" presStyleIdx="1" presStyleCnt="5"/>
      <dgm:spPr/>
    </dgm:pt>
    <dgm:pt modelId="{5573EBF4-3151-7D4F-8879-65A15D1B2DC3}" type="pres">
      <dgm:prSet presAssocID="{7C95CDD0-AD44-48FA-8703-63F91240E892}" presName="horz1" presStyleCnt="0"/>
      <dgm:spPr/>
    </dgm:pt>
    <dgm:pt modelId="{A6369256-7763-A84E-9BB8-AE35B8AD5181}" type="pres">
      <dgm:prSet presAssocID="{7C95CDD0-AD44-48FA-8703-63F91240E892}" presName="tx1" presStyleLbl="revTx" presStyleIdx="1" presStyleCnt="5"/>
      <dgm:spPr/>
    </dgm:pt>
    <dgm:pt modelId="{B16090A6-2398-C049-9282-D4BC05CC9ADC}" type="pres">
      <dgm:prSet presAssocID="{7C95CDD0-AD44-48FA-8703-63F91240E892}" presName="vert1" presStyleCnt="0"/>
      <dgm:spPr/>
    </dgm:pt>
    <dgm:pt modelId="{ADE753F4-5055-1042-B2AB-B12FA5CBBA89}" type="pres">
      <dgm:prSet presAssocID="{FCFF8C6C-142F-4CEA-B7C7-47EF5052D345}" presName="thickLine" presStyleLbl="alignNode1" presStyleIdx="2" presStyleCnt="5"/>
      <dgm:spPr/>
    </dgm:pt>
    <dgm:pt modelId="{313A8050-9622-6449-89EF-55CCB08B0B4B}" type="pres">
      <dgm:prSet presAssocID="{FCFF8C6C-142F-4CEA-B7C7-47EF5052D345}" presName="horz1" presStyleCnt="0"/>
      <dgm:spPr/>
    </dgm:pt>
    <dgm:pt modelId="{5820AB3F-A69E-AC41-AF01-D5DE301BEB89}" type="pres">
      <dgm:prSet presAssocID="{FCFF8C6C-142F-4CEA-B7C7-47EF5052D345}" presName="tx1" presStyleLbl="revTx" presStyleIdx="2" presStyleCnt="5"/>
      <dgm:spPr/>
    </dgm:pt>
    <dgm:pt modelId="{BE514797-28BC-184F-9F35-CB8F48AEF326}" type="pres">
      <dgm:prSet presAssocID="{FCFF8C6C-142F-4CEA-B7C7-47EF5052D345}" presName="vert1" presStyleCnt="0"/>
      <dgm:spPr/>
    </dgm:pt>
    <dgm:pt modelId="{6ABE4B27-8CCB-0E46-AC2D-F1AAE21AB3B3}" type="pres">
      <dgm:prSet presAssocID="{B7A66AF8-F55C-41F6-BB04-A8D35C7CE404}" presName="thickLine" presStyleLbl="alignNode1" presStyleIdx="3" presStyleCnt="5"/>
      <dgm:spPr/>
    </dgm:pt>
    <dgm:pt modelId="{B37EF236-421F-DB43-BD6F-8E2A3353CCEB}" type="pres">
      <dgm:prSet presAssocID="{B7A66AF8-F55C-41F6-BB04-A8D35C7CE404}" presName="horz1" presStyleCnt="0"/>
      <dgm:spPr/>
    </dgm:pt>
    <dgm:pt modelId="{6385465F-6B42-CD49-A2F4-DACE6716A260}" type="pres">
      <dgm:prSet presAssocID="{B7A66AF8-F55C-41F6-BB04-A8D35C7CE404}" presName="tx1" presStyleLbl="revTx" presStyleIdx="3" presStyleCnt="5"/>
      <dgm:spPr/>
    </dgm:pt>
    <dgm:pt modelId="{6B270671-EAF1-E548-9DB5-05899395306F}" type="pres">
      <dgm:prSet presAssocID="{B7A66AF8-F55C-41F6-BB04-A8D35C7CE404}" presName="vert1" presStyleCnt="0"/>
      <dgm:spPr/>
    </dgm:pt>
    <dgm:pt modelId="{61880150-72CA-CE42-BA05-383EA626927A}" type="pres">
      <dgm:prSet presAssocID="{269BFBA4-867A-4217-B1F0-A5E0CBF7BDCE}" presName="thickLine" presStyleLbl="alignNode1" presStyleIdx="4" presStyleCnt="5"/>
      <dgm:spPr/>
    </dgm:pt>
    <dgm:pt modelId="{BAFF6FBB-46CC-7149-B6DA-E9A955A62820}" type="pres">
      <dgm:prSet presAssocID="{269BFBA4-867A-4217-B1F0-A5E0CBF7BDCE}" presName="horz1" presStyleCnt="0"/>
      <dgm:spPr/>
    </dgm:pt>
    <dgm:pt modelId="{90486245-316F-0547-AFE4-A34A048C474B}" type="pres">
      <dgm:prSet presAssocID="{269BFBA4-867A-4217-B1F0-A5E0CBF7BDCE}" presName="tx1" presStyleLbl="revTx" presStyleIdx="4" presStyleCnt="5"/>
      <dgm:spPr/>
    </dgm:pt>
    <dgm:pt modelId="{B52BD3B8-8D30-8142-A8DC-ED6886ADAB79}" type="pres">
      <dgm:prSet presAssocID="{269BFBA4-867A-4217-B1F0-A5E0CBF7BDCE}" presName="vert1" presStyleCnt="0"/>
      <dgm:spPr/>
    </dgm:pt>
  </dgm:ptLst>
  <dgm:cxnLst>
    <dgm:cxn modelId="{C5C18F28-AB9E-6D42-8733-29FD315B01CA}" type="presOf" srcId="{B76469B8-F611-42C2-86F0-C2EA9CDBAFDC}" destId="{339AE9B4-6501-944F-A1EA-CB6D1924F696}" srcOrd="0" destOrd="0" presId="urn:microsoft.com/office/officeart/2008/layout/LinedList"/>
    <dgm:cxn modelId="{A9313F2B-911D-443D-AED6-8FB14DB05A1D}" srcId="{B76469B8-F611-42C2-86F0-C2EA9CDBAFDC}" destId="{B7A66AF8-F55C-41F6-BB04-A8D35C7CE404}" srcOrd="3" destOrd="0" parTransId="{418FFA83-B146-4638-B306-E8AD8CE6F425}" sibTransId="{7FE08C90-600B-444B-8E44-4AC9016E0680}"/>
    <dgm:cxn modelId="{56773D47-4432-4555-B404-A82D50DE84DA}" srcId="{B76469B8-F611-42C2-86F0-C2EA9CDBAFDC}" destId="{269BFBA4-867A-4217-B1F0-A5E0CBF7BDCE}" srcOrd="4" destOrd="0" parTransId="{675755A6-8C6B-43BB-8DE7-EA9199DB8321}" sibTransId="{E00E2D73-4804-434B-B174-3E8A84F18D02}"/>
    <dgm:cxn modelId="{47E48D52-E99B-4F4A-88F1-3A088EF0F692}" type="presOf" srcId="{7C95CDD0-AD44-48FA-8703-63F91240E892}" destId="{A6369256-7763-A84E-9BB8-AE35B8AD5181}" srcOrd="0" destOrd="0" presId="urn:microsoft.com/office/officeart/2008/layout/LinedList"/>
    <dgm:cxn modelId="{2DA2F669-2A0D-4F67-BBEA-5F55F2C0B0E1}" srcId="{B76469B8-F611-42C2-86F0-C2EA9CDBAFDC}" destId="{7C95CDD0-AD44-48FA-8703-63F91240E892}" srcOrd="1" destOrd="0" parTransId="{A4FDBD27-2202-4211-8A36-5F6991736B64}" sibTransId="{06AA3401-C8FE-4D57-B725-7AD19483A802}"/>
    <dgm:cxn modelId="{CC3A676A-876F-CD45-8323-53EB0DEADDC6}" type="presOf" srcId="{B7A66AF8-F55C-41F6-BB04-A8D35C7CE404}" destId="{6385465F-6B42-CD49-A2F4-DACE6716A260}" srcOrd="0" destOrd="0" presId="urn:microsoft.com/office/officeart/2008/layout/LinedList"/>
    <dgm:cxn modelId="{470B319A-FD17-5749-A2F1-1872B7D75E55}" type="presOf" srcId="{FCFF8C6C-142F-4CEA-B7C7-47EF5052D345}" destId="{5820AB3F-A69E-AC41-AF01-D5DE301BEB89}" srcOrd="0" destOrd="0" presId="urn:microsoft.com/office/officeart/2008/layout/LinedList"/>
    <dgm:cxn modelId="{853A73AB-FEC6-2249-93F7-63DE481DEF44}" type="presOf" srcId="{1FA1E0A0-B9F1-4137-AF11-196F2D3400FB}" destId="{1DA67922-E389-C74E-AE77-CC6BC02CBEFB}" srcOrd="0" destOrd="0" presId="urn:microsoft.com/office/officeart/2008/layout/LinedList"/>
    <dgm:cxn modelId="{E5E0EEDB-BE2E-2446-BFC4-2736918FDBE6}" type="presOf" srcId="{269BFBA4-867A-4217-B1F0-A5E0CBF7BDCE}" destId="{90486245-316F-0547-AFE4-A34A048C474B}" srcOrd="0" destOrd="0" presId="urn:microsoft.com/office/officeart/2008/layout/LinedList"/>
    <dgm:cxn modelId="{A1C00BDD-A391-4FC8-AC5E-54E23FB880F6}" srcId="{B76469B8-F611-42C2-86F0-C2EA9CDBAFDC}" destId="{1FA1E0A0-B9F1-4137-AF11-196F2D3400FB}" srcOrd="0" destOrd="0" parTransId="{3AB8A5FD-B6DD-4C5A-B7D5-B61C818FB910}" sibTransId="{875E1738-CAFC-40F5-AA89-1E92CF9EC6C2}"/>
    <dgm:cxn modelId="{430F72FC-CCE0-4253-9E16-B3DBAE9C8F9B}" srcId="{B76469B8-F611-42C2-86F0-C2EA9CDBAFDC}" destId="{FCFF8C6C-142F-4CEA-B7C7-47EF5052D345}" srcOrd="2" destOrd="0" parTransId="{A1EFCD38-3C72-47F1-8772-0DF30C3E3EE7}" sibTransId="{AB76A42C-4377-46B7-8655-248BE878DBF0}"/>
    <dgm:cxn modelId="{3D7DBACC-3E3A-B94E-8156-B1E31E32D319}" type="presParOf" srcId="{339AE9B4-6501-944F-A1EA-CB6D1924F696}" destId="{BC60E1C3-735F-AD45-A125-6F6574F0851A}" srcOrd="0" destOrd="0" presId="urn:microsoft.com/office/officeart/2008/layout/LinedList"/>
    <dgm:cxn modelId="{3EA37C38-6897-D849-A309-0492A6AAA07D}" type="presParOf" srcId="{339AE9B4-6501-944F-A1EA-CB6D1924F696}" destId="{0D658555-D1A4-DC4F-8013-17DB9E7B58A2}" srcOrd="1" destOrd="0" presId="urn:microsoft.com/office/officeart/2008/layout/LinedList"/>
    <dgm:cxn modelId="{9442B62B-F1E2-A546-8901-34B474A347C5}" type="presParOf" srcId="{0D658555-D1A4-DC4F-8013-17DB9E7B58A2}" destId="{1DA67922-E389-C74E-AE77-CC6BC02CBEFB}" srcOrd="0" destOrd="0" presId="urn:microsoft.com/office/officeart/2008/layout/LinedList"/>
    <dgm:cxn modelId="{D54BC409-EBE1-AC42-B657-14BC034261E8}" type="presParOf" srcId="{0D658555-D1A4-DC4F-8013-17DB9E7B58A2}" destId="{7D3A9D58-8450-8648-B66F-DDBDB01B1A37}" srcOrd="1" destOrd="0" presId="urn:microsoft.com/office/officeart/2008/layout/LinedList"/>
    <dgm:cxn modelId="{8515BEF4-E92F-F44D-A659-1F4E53FB2F4F}" type="presParOf" srcId="{339AE9B4-6501-944F-A1EA-CB6D1924F696}" destId="{EE13FB0B-5D94-F14E-B78F-C805D28D4D5E}" srcOrd="2" destOrd="0" presId="urn:microsoft.com/office/officeart/2008/layout/LinedList"/>
    <dgm:cxn modelId="{DF9239B1-FD03-7846-808B-2F6218B1D2AA}" type="presParOf" srcId="{339AE9B4-6501-944F-A1EA-CB6D1924F696}" destId="{5573EBF4-3151-7D4F-8879-65A15D1B2DC3}" srcOrd="3" destOrd="0" presId="urn:microsoft.com/office/officeart/2008/layout/LinedList"/>
    <dgm:cxn modelId="{0B04B03C-E315-3947-9388-0F53122C3D19}" type="presParOf" srcId="{5573EBF4-3151-7D4F-8879-65A15D1B2DC3}" destId="{A6369256-7763-A84E-9BB8-AE35B8AD5181}" srcOrd="0" destOrd="0" presId="urn:microsoft.com/office/officeart/2008/layout/LinedList"/>
    <dgm:cxn modelId="{09F898DC-4541-544B-B7FA-D31332C8D9CE}" type="presParOf" srcId="{5573EBF4-3151-7D4F-8879-65A15D1B2DC3}" destId="{B16090A6-2398-C049-9282-D4BC05CC9ADC}" srcOrd="1" destOrd="0" presId="urn:microsoft.com/office/officeart/2008/layout/LinedList"/>
    <dgm:cxn modelId="{74CACD3B-BCE3-EF40-996A-22A0361BB070}" type="presParOf" srcId="{339AE9B4-6501-944F-A1EA-CB6D1924F696}" destId="{ADE753F4-5055-1042-B2AB-B12FA5CBBA89}" srcOrd="4" destOrd="0" presId="urn:microsoft.com/office/officeart/2008/layout/LinedList"/>
    <dgm:cxn modelId="{28EAE3FB-2CDD-0741-9894-BDD0A71A9D8A}" type="presParOf" srcId="{339AE9B4-6501-944F-A1EA-CB6D1924F696}" destId="{313A8050-9622-6449-89EF-55CCB08B0B4B}" srcOrd="5" destOrd="0" presId="urn:microsoft.com/office/officeart/2008/layout/LinedList"/>
    <dgm:cxn modelId="{7A11E6F0-27C9-ED40-99F1-F92105B243F3}" type="presParOf" srcId="{313A8050-9622-6449-89EF-55CCB08B0B4B}" destId="{5820AB3F-A69E-AC41-AF01-D5DE301BEB89}" srcOrd="0" destOrd="0" presId="urn:microsoft.com/office/officeart/2008/layout/LinedList"/>
    <dgm:cxn modelId="{AC071F08-A23F-1C45-9255-7652E1275044}" type="presParOf" srcId="{313A8050-9622-6449-89EF-55CCB08B0B4B}" destId="{BE514797-28BC-184F-9F35-CB8F48AEF326}" srcOrd="1" destOrd="0" presId="urn:microsoft.com/office/officeart/2008/layout/LinedList"/>
    <dgm:cxn modelId="{61FDD003-359A-594B-A5FD-BA3AAD2E697A}" type="presParOf" srcId="{339AE9B4-6501-944F-A1EA-CB6D1924F696}" destId="{6ABE4B27-8CCB-0E46-AC2D-F1AAE21AB3B3}" srcOrd="6" destOrd="0" presId="urn:microsoft.com/office/officeart/2008/layout/LinedList"/>
    <dgm:cxn modelId="{D9E52EB8-066D-F047-9311-7A1CE0ACC1D1}" type="presParOf" srcId="{339AE9B4-6501-944F-A1EA-CB6D1924F696}" destId="{B37EF236-421F-DB43-BD6F-8E2A3353CCEB}" srcOrd="7" destOrd="0" presId="urn:microsoft.com/office/officeart/2008/layout/LinedList"/>
    <dgm:cxn modelId="{7EC29121-D55A-A64B-B3D2-2F8E8541090F}" type="presParOf" srcId="{B37EF236-421F-DB43-BD6F-8E2A3353CCEB}" destId="{6385465F-6B42-CD49-A2F4-DACE6716A260}" srcOrd="0" destOrd="0" presId="urn:microsoft.com/office/officeart/2008/layout/LinedList"/>
    <dgm:cxn modelId="{8E4C41AF-C884-434A-B4E1-9C1067F30935}" type="presParOf" srcId="{B37EF236-421F-DB43-BD6F-8E2A3353CCEB}" destId="{6B270671-EAF1-E548-9DB5-05899395306F}" srcOrd="1" destOrd="0" presId="urn:microsoft.com/office/officeart/2008/layout/LinedList"/>
    <dgm:cxn modelId="{6FE01D92-69F3-7A41-B827-14796FA25B3E}" type="presParOf" srcId="{339AE9B4-6501-944F-A1EA-CB6D1924F696}" destId="{61880150-72CA-CE42-BA05-383EA626927A}" srcOrd="8" destOrd="0" presId="urn:microsoft.com/office/officeart/2008/layout/LinedList"/>
    <dgm:cxn modelId="{E00069C8-0906-114E-9460-1E240EC23224}" type="presParOf" srcId="{339AE9B4-6501-944F-A1EA-CB6D1924F696}" destId="{BAFF6FBB-46CC-7149-B6DA-E9A955A62820}" srcOrd="9" destOrd="0" presId="urn:microsoft.com/office/officeart/2008/layout/LinedList"/>
    <dgm:cxn modelId="{7C94B01F-60EB-6E48-92F0-46AD1FBC3B85}" type="presParOf" srcId="{BAFF6FBB-46CC-7149-B6DA-E9A955A62820}" destId="{90486245-316F-0547-AFE4-A34A048C474B}" srcOrd="0" destOrd="0" presId="urn:microsoft.com/office/officeart/2008/layout/LinedList"/>
    <dgm:cxn modelId="{921C0D08-C795-7B41-A5CC-CB052922A57F}" type="presParOf" srcId="{BAFF6FBB-46CC-7149-B6DA-E9A955A62820}" destId="{B52BD3B8-8D30-8142-A8DC-ED6886ADAB7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7EBDB-E509-440F-A585-884D09F93F26}">
      <dsp:nvSpPr>
        <dsp:cNvPr id="0" name=""/>
        <dsp:cNvSpPr/>
      </dsp:nvSpPr>
      <dsp:spPr>
        <a:xfrm>
          <a:off x="1032224" y="431655"/>
          <a:ext cx="1103390" cy="1103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3AA831-E567-402D-A040-651D9819E99C}">
      <dsp:nvSpPr>
        <dsp:cNvPr id="0" name=""/>
        <dsp:cNvSpPr/>
      </dsp:nvSpPr>
      <dsp:spPr>
        <a:xfrm>
          <a:off x="9293" y="1612014"/>
          <a:ext cx="3152543" cy="72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dirty="0"/>
            <a:t>Definition is arbitrary, and somewhat ethereal</a:t>
          </a:r>
        </a:p>
      </dsp:txBody>
      <dsp:txXfrm>
        <a:off x="9293" y="1612014"/>
        <a:ext cx="3152543" cy="729000"/>
      </dsp:txXfrm>
    </dsp:sp>
    <dsp:sp modelId="{5B454FF8-530F-49A0-9FCF-2ACC54225A4A}">
      <dsp:nvSpPr>
        <dsp:cNvPr id="0" name=""/>
        <dsp:cNvSpPr/>
      </dsp:nvSpPr>
      <dsp:spPr>
        <a:xfrm>
          <a:off x="0" y="2371753"/>
          <a:ext cx="3152543" cy="245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Concept, !framework</a:t>
          </a:r>
        </a:p>
      </dsp:txBody>
      <dsp:txXfrm>
        <a:off x="0" y="2371753"/>
        <a:ext cx="3152543" cy="245129"/>
      </dsp:txXfrm>
    </dsp:sp>
    <dsp:sp modelId="{073B0DD0-FF21-40ED-90AB-05458D4521FD}">
      <dsp:nvSpPr>
        <dsp:cNvPr id="0" name=""/>
        <dsp:cNvSpPr/>
      </dsp:nvSpPr>
      <dsp:spPr>
        <a:xfrm>
          <a:off x="4803846" y="406079"/>
          <a:ext cx="1103390" cy="11033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153FD3-A24D-41C7-9C61-A7C86359F7AE}">
      <dsp:nvSpPr>
        <dsp:cNvPr id="0" name=""/>
        <dsp:cNvSpPr/>
      </dsp:nvSpPr>
      <dsp:spPr>
        <a:xfrm>
          <a:off x="3713531" y="1612014"/>
          <a:ext cx="3152543" cy="72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dirty="0"/>
            <a:t>Computation by evaluating </a:t>
          </a:r>
          <a:r>
            <a:rPr lang="en-US" sz="1800" i="1" kern="1200" dirty="0"/>
            <a:t>functions</a:t>
          </a:r>
        </a:p>
      </dsp:txBody>
      <dsp:txXfrm>
        <a:off x="3713531" y="1612014"/>
        <a:ext cx="3152543" cy="729000"/>
      </dsp:txXfrm>
    </dsp:sp>
    <dsp:sp modelId="{5C9D5A89-0FE5-4C2D-AC88-7529DB62AB47}">
      <dsp:nvSpPr>
        <dsp:cNvPr id="0" name=""/>
        <dsp:cNvSpPr/>
      </dsp:nvSpPr>
      <dsp:spPr>
        <a:xfrm>
          <a:off x="3713531" y="2385358"/>
          <a:ext cx="3152543" cy="245129"/>
        </a:xfrm>
        <a:prstGeom prst="rect">
          <a:avLst/>
        </a:prstGeom>
        <a:noFill/>
        <a:ln>
          <a:noFill/>
        </a:ln>
        <a:effectLst/>
      </dsp:spPr>
      <dsp:style>
        <a:lnRef idx="0">
          <a:scrgbClr r="0" g="0" b="0"/>
        </a:lnRef>
        <a:fillRef idx="0">
          <a:scrgbClr r="0" g="0" b="0"/>
        </a:fillRef>
        <a:effectRef idx="0">
          <a:scrgbClr r="0" g="0" b="0"/>
        </a:effectRef>
        <a:fontRef idx="minor"/>
      </dsp:style>
    </dsp:sp>
    <dsp:sp modelId="{08236268-7458-46A3-A058-18A44BDA9B59}">
      <dsp:nvSpPr>
        <dsp:cNvPr id="0" name=""/>
        <dsp:cNvSpPr/>
      </dsp:nvSpPr>
      <dsp:spPr>
        <a:xfrm>
          <a:off x="8586900" y="497495"/>
          <a:ext cx="1103390" cy="1103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AD897F-2892-4A09-BF35-89BD6FDD13E8}">
      <dsp:nvSpPr>
        <dsp:cNvPr id="0" name=""/>
        <dsp:cNvSpPr/>
      </dsp:nvSpPr>
      <dsp:spPr>
        <a:xfrm>
          <a:off x="7417770" y="1612014"/>
          <a:ext cx="3152543" cy="72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dirty="0"/>
            <a:t>Programs written under assumption of (relatively) immutable data structures</a:t>
          </a:r>
        </a:p>
      </dsp:txBody>
      <dsp:txXfrm>
        <a:off x="7417770" y="1612014"/>
        <a:ext cx="3152543" cy="729000"/>
      </dsp:txXfrm>
    </dsp:sp>
    <dsp:sp modelId="{F2A1D576-D736-4013-870E-37C91D665195}">
      <dsp:nvSpPr>
        <dsp:cNvPr id="0" name=""/>
        <dsp:cNvSpPr/>
      </dsp:nvSpPr>
      <dsp:spPr>
        <a:xfrm>
          <a:off x="7427063" y="2526916"/>
          <a:ext cx="3152543" cy="245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X -&gt; Y, always</a:t>
          </a:r>
        </a:p>
      </dsp:txBody>
      <dsp:txXfrm>
        <a:off x="7427063" y="2526916"/>
        <a:ext cx="3152543" cy="2451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3CFB4-260A-4704-873A-73C6A8F3ACA6}">
      <dsp:nvSpPr>
        <dsp:cNvPr id="0" name=""/>
        <dsp:cNvSpPr/>
      </dsp:nvSpPr>
      <dsp:spPr>
        <a:xfrm>
          <a:off x="424082" y="1308783"/>
          <a:ext cx="692138" cy="6921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AD905E-53E0-45E1-A831-0462E384461C}">
      <dsp:nvSpPr>
        <dsp:cNvPr id="0" name=""/>
        <dsp:cNvSpPr/>
      </dsp:nvSpPr>
      <dsp:spPr>
        <a:xfrm>
          <a:off x="1108"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Python</a:t>
          </a:r>
        </a:p>
      </dsp:txBody>
      <dsp:txXfrm>
        <a:off x="1108" y="2251450"/>
        <a:ext cx="1538085" cy="615234"/>
      </dsp:txXfrm>
    </dsp:sp>
    <dsp:sp modelId="{AD41DF30-1D10-46A9-8950-F3F791EFC53C}">
      <dsp:nvSpPr>
        <dsp:cNvPr id="0" name=""/>
        <dsp:cNvSpPr/>
      </dsp:nvSpPr>
      <dsp:spPr>
        <a:xfrm>
          <a:off x="2231333" y="1308783"/>
          <a:ext cx="692138" cy="6921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636B18-4FEB-4E1A-89D5-DA3CFEA7F4EE}">
      <dsp:nvSpPr>
        <dsp:cNvPr id="0" name=""/>
        <dsp:cNvSpPr/>
      </dsp:nvSpPr>
      <dsp:spPr>
        <a:xfrm>
          <a:off x="1808359"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MATLAB</a:t>
          </a:r>
        </a:p>
      </dsp:txBody>
      <dsp:txXfrm>
        <a:off x="1808359" y="2251450"/>
        <a:ext cx="1538085" cy="615234"/>
      </dsp:txXfrm>
    </dsp:sp>
    <dsp:sp modelId="{E9838383-9641-45FD-A894-7FE4A6E640A3}">
      <dsp:nvSpPr>
        <dsp:cNvPr id="0" name=""/>
        <dsp:cNvSpPr/>
      </dsp:nvSpPr>
      <dsp:spPr>
        <a:xfrm>
          <a:off x="4038584" y="1308783"/>
          <a:ext cx="692138" cy="6921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181EAC-1570-48DC-8417-6EFF3A1FDBB0}">
      <dsp:nvSpPr>
        <dsp:cNvPr id="0" name=""/>
        <dsp:cNvSpPr/>
      </dsp:nvSpPr>
      <dsp:spPr>
        <a:xfrm>
          <a:off x="3615610"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SAS</a:t>
          </a:r>
        </a:p>
      </dsp:txBody>
      <dsp:txXfrm>
        <a:off x="3615610" y="2251450"/>
        <a:ext cx="1538085" cy="615234"/>
      </dsp:txXfrm>
    </dsp:sp>
    <dsp:sp modelId="{440809CE-D640-4840-A536-A35573846CEC}">
      <dsp:nvSpPr>
        <dsp:cNvPr id="0" name=""/>
        <dsp:cNvSpPr/>
      </dsp:nvSpPr>
      <dsp:spPr>
        <a:xfrm>
          <a:off x="5845835" y="1308783"/>
          <a:ext cx="692138" cy="6921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01515E-A8E6-4F94-A85B-9A67FEA3E808}">
      <dsp:nvSpPr>
        <dsp:cNvPr id="0" name=""/>
        <dsp:cNvSpPr/>
      </dsp:nvSpPr>
      <dsp:spPr>
        <a:xfrm>
          <a:off x="5422861"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Julia</a:t>
          </a:r>
        </a:p>
      </dsp:txBody>
      <dsp:txXfrm>
        <a:off x="5422861" y="2251450"/>
        <a:ext cx="1538085" cy="615234"/>
      </dsp:txXfrm>
    </dsp:sp>
    <dsp:sp modelId="{71DD89B0-4B1C-47A5-80E3-366BCBB90CEA}">
      <dsp:nvSpPr>
        <dsp:cNvPr id="0" name=""/>
        <dsp:cNvSpPr/>
      </dsp:nvSpPr>
      <dsp:spPr>
        <a:xfrm>
          <a:off x="7653086" y="1308783"/>
          <a:ext cx="692138" cy="69213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145ED6-F271-4708-A480-4C750CFD6182}">
      <dsp:nvSpPr>
        <dsp:cNvPr id="0" name=""/>
        <dsp:cNvSpPr/>
      </dsp:nvSpPr>
      <dsp:spPr>
        <a:xfrm>
          <a:off x="7230112"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JavaScript</a:t>
          </a:r>
        </a:p>
      </dsp:txBody>
      <dsp:txXfrm>
        <a:off x="7230112" y="2251450"/>
        <a:ext cx="1538085" cy="615234"/>
      </dsp:txXfrm>
    </dsp:sp>
    <dsp:sp modelId="{13FA824E-4786-41CF-A977-3783D770740D}">
      <dsp:nvSpPr>
        <dsp:cNvPr id="0" name=""/>
        <dsp:cNvSpPr/>
      </dsp:nvSpPr>
      <dsp:spPr>
        <a:xfrm>
          <a:off x="9460337" y="1308783"/>
          <a:ext cx="692138" cy="69213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CD8D53-908B-4AC5-9B45-32A01B1F7DAE}">
      <dsp:nvSpPr>
        <dsp:cNvPr id="0" name=""/>
        <dsp:cNvSpPr/>
      </dsp:nvSpPr>
      <dsp:spPr>
        <a:xfrm>
          <a:off x="9037363" y="2251450"/>
          <a:ext cx="1538085" cy="61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Others</a:t>
          </a:r>
        </a:p>
      </dsp:txBody>
      <dsp:txXfrm>
        <a:off x="9037363" y="2251450"/>
        <a:ext cx="1538085" cy="6152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0E1C3-735F-AD45-A125-6F6574F0851A}">
      <dsp:nvSpPr>
        <dsp:cNvPr id="0" name=""/>
        <dsp:cNvSpPr/>
      </dsp:nvSpPr>
      <dsp:spPr>
        <a:xfrm>
          <a:off x="0" y="561"/>
          <a:ext cx="5638800"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A67922-E389-C74E-AE77-CC6BC02CBEFB}">
      <dsp:nvSpPr>
        <dsp:cNvPr id="0" name=""/>
        <dsp:cNvSpPr/>
      </dsp:nvSpPr>
      <dsp:spPr>
        <a:xfrm>
          <a:off x="0" y="561"/>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{apaTables}</a:t>
          </a:r>
        </a:p>
      </dsp:txBody>
      <dsp:txXfrm>
        <a:off x="0" y="561"/>
        <a:ext cx="5638800" cy="920525"/>
      </dsp:txXfrm>
    </dsp:sp>
    <dsp:sp modelId="{EE13FB0B-5D94-F14E-B78F-C805D28D4D5E}">
      <dsp:nvSpPr>
        <dsp:cNvPr id="0" name=""/>
        <dsp:cNvSpPr/>
      </dsp:nvSpPr>
      <dsp:spPr>
        <a:xfrm>
          <a:off x="0" y="921087"/>
          <a:ext cx="5638800"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369256-7763-A84E-9BB8-AE35B8AD5181}">
      <dsp:nvSpPr>
        <dsp:cNvPr id="0" name=""/>
        <dsp:cNvSpPr/>
      </dsp:nvSpPr>
      <dsp:spPr>
        <a:xfrm>
          <a:off x="0" y="921087"/>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{broom}</a:t>
          </a:r>
        </a:p>
      </dsp:txBody>
      <dsp:txXfrm>
        <a:off x="0" y="921087"/>
        <a:ext cx="5638800" cy="920525"/>
      </dsp:txXfrm>
    </dsp:sp>
    <dsp:sp modelId="{ADE753F4-5055-1042-B2AB-B12FA5CBBA89}">
      <dsp:nvSpPr>
        <dsp:cNvPr id="0" name=""/>
        <dsp:cNvSpPr/>
      </dsp:nvSpPr>
      <dsp:spPr>
        <a:xfrm>
          <a:off x="0" y="1841612"/>
          <a:ext cx="5638800"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20AB3F-A69E-AC41-AF01-D5DE301BEB89}">
      <dsp:nvSpPr>
        <dsp:cNvPr id="0" name=""/>
        <dsp:cNvSpPr/>
      </dsp:nvSpPr>
      <dsp:spPr>
        <a:xfrm>
          <a:off x="0" y="1841612"/>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{devtools} </a:t>
          </a:r>
        </a:p>
      </dsp:txBody>
      <dsp:txXfrm>
        <a:off x="0" y="1841612"/>
        <a:ext cx="5638800" cy="920525"/>
      </dsp:txXfrm>
    </dsp:sp>
    <dsp:sp modelId="{6ABE4B27-8CCB-0E46-AC2D-F1AAE21AB3B3}">
      <dsp:nvSpPr>
        <dsp:cNvPr id="0" name=""/>
        <dsp:cNvSpPr/>
      </dsp:nvSpPr>
      <dsp:spPr>
        <a:xfrm>
          <a:off x="0" y="2762137"/>
          <a:ext cx="5638800"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5465F-6B42-CD49-A2F4-DACE6716A260}">
      <dsp:nvSpPr>
        <dsp:cNvPr id="0" name=""/>
        <dsp:cNvSpPr/>
      </dsp:nvSpPr>
      <dsp:spPr>
        <a:xfrm>
          <a:off x="0" y="2762137"/>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a:t>
          </a:r>
          <a:r>
            <a:rPr lang="en-US" sz="4300" kern="1200" dirty="0" err="1"/>
            <a:t>purrr</a:t>
          </a:r>
          <a:r>
            <a:rPr lang="en-US" sz="4300" kern="1200" dirty="0"/>
            <a:t>}</a:t>
          </a:r>
        </a:p>
      </dsp:txBody>
      <dsp:txXfrm>
        <a:off x="0" y="2762137"/>
        <a:ext cx="5638800" cy="920525"/>
      </dsp:txXfrm>
    </dsp:sp>
    <dsp:sp modelId="{61880150-72CA-CE42-BA05-383EA626927A}">
      <dsp:nvSpPr>
        <dsp:cNvPr id="0" name=""/>
        <dsp:cNvSpPr/>
      </dsp:nvSpPr>
      <dsp:spPr>
        <a:xfrm>
          <a:off x="0" y="3682662"/>
          <a:ext cx="5638800" cy="0"/>
        </a:xfrm>
        <a:prstGeom prst="lin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486245-316F-0547-AFE4-A34A048C474B}">
      <dsp:nvSpPr>
        <dsp:cNvPr id="0" name=""/>
        <dsp:cNvSpPr/>
      </dsp:nvSpPr>
      <dsp:spPr>
        <a:xfrm>
          <a:off x="0" y="3682662"/>
          <a:ext cx="5638800" cy="920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a:t>
          </a:r>
          <a:r>
            <a:rPr lang="en-US" sz="4300" kern="1200" dirty="0" err="1"/>
            <a:t>usethis</a:t>
          </a:r>
          <a:r>
            <a:rPr lang="en-US" sz="4300" kern="1200" dirty="0"/>
            <a:t>}</a:t>
          </a:r>
        </a:p>
      </dsp:txBody>
      <dsp:txXfrm>
        <a:off x="0" y="3682662"/>
        <a:ext cx="5638800" cy="92052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815196-28C7-D046-8A4E-98F1BDD9D0F4}" type="datetimeFigureOut">
              <a:rPr lang="en-US" smtClean="0"/>
              <a:t>5/4/20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1E1502-666D-8D41-AED2-D1FB9EA85A66}" type="slidenum">
              <a:rPr lang="en-US" smtClean="0"/>
              <a:t>‹#›</a:t>
            </a:fld>
            <a:endParaRPr lang="en-US"/>
          </a:p>
        </p:txBody>
      </p:sp>
    </p:spTree>
    <p:extLst>
      <p:ext uri="{BB962C8B-B14F-4D97-AF65-F5344CB8AC3E}">
        <p14:creationId xmlns:p14="http://schemas.microsoft.com/office/powerpoint/2010/main" val="3141350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Everyone is going to be on mute by default</a:t>
            </a:r>
          </a:p>
          <a:p>
            <a:pPr marL="171450" indent="-171450">
              <a:buFont typeface="Arial" panose="020B0604020202020204" pitchFamily="34" charset="0"/>
              <a:buChar char="•"/>
            </a:pPr>
            <a:r>
              <a:rPr lang="en-US" dirty="0"/>
              <a:t>Feel free to ask questions in the chat, and please note the slide # that your question pertains to. I’ll answer questions mid-way through the presentation, and at the end</a:t>
            </a:r>
          </a:p>
        </p:txBody>
      </p:sp>
      <p:sp>
        <p:nvSpPr>
          <p:cNvPr id="4" name="Slide Number Placeholder 3"/>
          <p:cNvSpPr>
            <a:spLocks noGrp="1"/>
          </p:cNvSpPr>
          <p:nvPr>
            <p:ph type="sldNum" sz="quarter" idx="5"/>
          </p:nvPr>
        </p:nvSpPr>
        <p:spPr/>
        <p:txBody>
          <a:bodyPr/>
          <a:lstStyle/>
          <a:p>
            <a:fld id="{191E1502-666D-8D41-AED2-D1FB9EA85A66}" type="slidenum">
              <a:rPr lang="en-US" smtClean="0"/>
              <a:t>1</a:t>
            </a:fld>
            <a:endParaRPr lang="en-US"/>
          </a:p>
        </p:txBody>
      </p:sp>
    </p:spTree>
    <p:extLst>
      <p:ext uri="{BB962C8B-B14F-4D97-AF65-F5344CB8AC3E}">
        <p14:creationId xmlns:p14="http://schemas.microsoft.com/office/powerpoint/2010/main" val="2374283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Important! Strictly speaking, classes aren’t the full story here, but they’re what really matters. The deeper underlying data structure is the “type” of the data</a:t>
            </a:r>
          </a:p>
          <a:p>
            <a:pPr marL="628650" lvl="1" indent="-171450">
              <a:buFont typeface="Arial" panose="020B0604020202020204" pitchFamily="34" charset="0"/>
              <a:buChar char="•"/>
            </a:pPr>
            <a:r>
              <a:rPr lang="en-US" dirty="0"/>
              <a:t>I find the information regarding “type” to be less informative, however, and troubleshooting ”class” is sufficient 99% of the time</a:t>
            </a:r>
          </a:p>
        </p:txBody>
      </p:sp>
      <p:sp>
        <p:nvSpPr>
          <p:cNvPr id="4" name="Slide Number Placeholder 3"/>
          <p:cNvSpPr>
            <a:spLocks noGrp="1"/>
          </p:cNvSpPr>
          <p:nvPr>
            <p:ph type="sldNum" sz="quarter" idx="5"/>
          </p:nvPr>
        </p:nvSpPr>
        <p:spPr/>
        <p:txBody>
          <a:bodyPr/>
          <a:lstStyle/>
          <a:p>
            <a:fld id="{191E1502-666D-8D41-AED2-D1FB9EA85A66}" type="slidenum">
              <a:rPr lang="en-US" smtClean="0"/>
              <a:t>21</a:t>
            </a:fld>
            <a:endParaRPr lang="en-US"/>
          </a:p>
        </p:txBody>
      </p:sp>
    </p:spTree>
    <p:extLst>
      <p:ext uri="{BB962C8B-B14F-4D97-AF65-F5344CB8AC3E}">
        <p14:creationId xmlns:p14="http://schemas.microsoft.com/office/powerpoint/2010/main" val="2026575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scientists, not mathematicians so we don’t need to respect integers.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trike="sngStrike" dirty="0"/>
              <a:t>Factors are NEVER of the atomic type</a:t>
            </a:r>
            <a:endParaRPr lang="en-US" strike="noStrike" dirty="0"/>
          </a:p>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22</a:t>
            </a:fld>
            <a:endParaRPr lang="en-US"/>
          </a:p>
        </p:txBody>
      </p:sp>
    </p:spTree>
    <p:extLst>
      <p:ext uri="{BB962C8B-B14F-4D97-AF65-F5344CB8AC3E}">
        <p14:creationId xmlns:p14="http://schemas.microsoft.com/office/powerpoint/2010/main" val="3363177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23</a:t>
            </a:fld>
            <a:endParaRPr lang="en-US"/>
          </a:p>
        </p:txBody>
      </p:sp>
    </p:spTree>
    <p:extLst>
      <p:ext uri="{BB962C8B-B14F-4D97-AF65-F5344CB8AC3E}">
        <p14:creationId xmlns:p14="http://schemas.microsoft.com/office/powerpoint/2010/main" val="3756234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Factors warrant their own discussion because of how important they will be for grouping analyses</a:t>
            </a:r>
          </a:p>
          <a:p>
            <a:pPr marL="171450" indent="-171450">
              <a:buFont typeface="Arial" panose="020B0604020202020204" pitchFamily="34" charset="0"/>
              <a:buChar char="•"/>
            </a:pPr>
            <a:r>
              <a:rPr lang="en-US" dirty="0"/>
              <a:t>Similar to character in that you will see strings printed out and words can still be read by you as a character class would</a:t>
            </a:r>
          </a:p>
          <a:p>
            <a:pPr marL="171450" indent="-171450">
              <a:buFont typeface="Arial" panose="020B0604020202020204" pitchFamily="34" charset="0"/>
              <a:buChar char="•"/>
            </a:pPr>
            <a:r>
              <a:rPr lang="en-US" dirty="0"/>
              <a:t>Return to my earlier anecdote about classes vs types. This is one important place where you should have this anecdote in mind. It will save you a lot of time when working with factors</a:t>
            </a:r>
          </a:p>
        </p:txBody>
      </p:sp>
      <p:sp>
        <p:nvSpPr>
          <p:cNvPr id="4" name="Slide Number Placeholder 3"/>
          <p:cNvSpPr>
            <a:spLocks noGrp="1"/>
          </p:cNvSpPr>
          <p:nvPr>
            <p:ph type="sldNum" sz="quarter" idx="5"/>
          </p:nvPr>
        </p:nvSpPr>
        <p:spPr/>
        <p:txBody>
          <a:bodyPr/>
          <a:lstStyle/>
          <a:p>
            <a:fld id="{191E1502-666D-8D41-AED2-D1FB9EA85A66}" type="slidenum">
              <a:rPr lang="en-US" smtClean="0"/>
              <a:t>24</a:t>
            </a:fld>
            <a:endParaRPr lang="en-US"/>
          </a:p>
        </p:txBody>
      </p:sp>
    </p:spTree>
    <p:extLst>
      <p:ext uri="{BB962C8B-B14F-4D97-AF65-F5344CB8AC3E}">
        <p14:creationId xmlns:p14="http://schemas.microsoft.com/office/powerpoint/2010/main" val="2251186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Factors warrant their own discussion because of how important they will be for grouping analyses</a:t>
            </a:r>
          </a:p>
          <a:p>
            <a:pPr marL="171450" indent="-171450">
              <a:buFont typeface="Arial" panose="020B0604020202020204" pitchFamily="34" charset="0"/>
              <a:buChar char="•"/>
            </a:pPr>
            <a:r>
              <a:rPr lang="en-US" dirty="0"/>
              <a:t>Exercise: make a factor out of “easy” “medium” and “hard” to see the ordering results</a:t>
            </a:r>
          </a:p>
        </p:txBody>
      </p:sp>
      <p:sp>
        <p:nvSpPr>
          <p:cNvPr id="4" name="Slide Number Placeholder 3"/>
          <p:cNvSpPr>
            <a:spLocks noGrp="1"/>
          </p:cNvSpPr>
          <p:nvPr>
            <p:ph type="sldNum" sz="quarter" idx="5"/>
          </p:nvPr>
        </p:nvSpPr>
        <p:spPr/>
        <p:txBody>
          <a:bodyPr/>
          <a:lstStyle/>
          <a:p>
            <a:fld id="{191E1502-666D-8D41-AED2-D1FB9EA85A66}" type="slidenum">
              <a:rPr lang="en-US" smtClean="0"/>
              <a:t>25</a:t>
            </a:fld>
            <a:endParaRPr lang="en-US"/>
          </a:p>
        </p:txBody>
      </p:sp>
    </p:spTree>
    <p:extLst>
      <p:ext uri="{BB962C8B-B14F-4D97-AF65-F5344CB8AC3E}">
        <p14:creationId xmlns:p14="http://schemas.microsoft.com/office/powerpoint/2010/main" val="2410731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Factors warrant their own discussion because of how important they will be for grouping analyses</a:t>
            </a:r>
          </a:p>
          <a:p>
            <a:pPr marL="171450" indent="-171450">
              <a:buFont typeface="Arial" panose="020B0604020202020204" pitchFamily="34" charset="0"/>
              <a:buChar char="•"/>
            </a:pPr>
            <a:r>
              <a:rPr lang="en-US" dirty="0"/>
              <a:t>Exercise: make a factor out of “easy” “medium” and “hard” to see the ordering results</a:t>
            </a:r>
          </a:p>
        </p:txBody>
      </p:sp>
      <p:sp>
        <p:nvSpPr>
          <p:cNvPr id="4" name="Slide Number Placeholder 3"/>
          <p:cNvSpPr>
            <a:spLocks noGrp="1"/>
          </p:cNvSpPr>
          <p:nvPr>
            <p:ph type="sldNum" sz="quarter" idx="5"/>
          </p:nvPr>
        </p:nvSpPr>
        <p:spPr/>
        <p:txBody>
          <a:bodyPr/>
          <a:lstStyle/>
          <a:p>
            <a:fld id="{191E1502-666D-8D41-AED2-D1FB9EA85A66}" type="slidenum">
              <a:rPr lang="en-US" smtClean="0"/>
              <a:t>26</a:t>
            </a:fld>
            <a:endParaRPr lang="en-US"/>
          </a:p>
        </p:txBody>
      </p:sp>
    </p:spTree>
    <p:extLst>
      <p:ext uri="{BB962C8B-B14F-4D97-AF65-F5344CB8AC3E}">
        <p14:creationId xmlns:p14="http://schemas.microsoft.com/office/powerpoint/2010/main" val="188009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taught for loops by my professors in undergrad, but they probably learned to do these in other languages where it makes sense so it’s a place where I depart drastically.</a:t>
            </a:r>
          </a:p>
          <a:p>
            <a:endParaRPr lang="en-US" dirty="0"/>
          </a:p>
          <a:p>
            <a:r>
              <a:rPr lang="en-US" dirty="0"/>
              <a:t>In summary, I will delete your code if you write a for loop</a:t>
            </a:r>
          </a:p>
        </p:txBody>
      </p:sp>
      <p:sp>
        <p:nvSpPr>
          <p:cNvPr id="4" name="Slide Number Placeholder 3"/>
          <p:cNvSpPr>
            <a:spLocks noGrp="1"/>
          </p:cNvSpPr>
          <p:nvPr>
            <p:ph type="sldNum" sz="quarter" idx="5"/>
          </p:nvPr>
        </p:nvSpPr>
        <p:spPr/>
        <p:txBody>
          <a:bodyPr/>
          <a:lstStyle/>
          <a:p>
            <a:fld id="{191E1502-666D-8D41-AED2-D1FB9EA85A66}" type="slidenum">
              <a:rPr lang="en-US" smtClean="0"/>
              <a:t>29</a:t>
            </a:fld>
            <a:endParaRPr lang="en-US"/>
          </a:p>
        </p:txBody>
      </p:sp>
    </p:spTree>
    <p:extLst>
      <p:ext uri="{BB962C8B-B14F-4D97-AF65-F5344CB8AC3E}">
        <p14:creationId xmlns:p14="http://schemas.microsoft.com/office/powerpoint/2010/main" val="1377003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scientists, not mathematicians so we don’t need to respect integers.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Factors are NEVER of the atomic type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1E1502-666D-8D41-AED2-D1FB9EA85A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902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Again, going to disrespect mathematicians here. I don’t care </a:t>
            </a:r>
          </a:p>
        </p:txBody>
      </p:sp>
      <p:sp>
        <p:nvSpPr>
          <p:cNvPr id="4" name="Slide Number Placeholder 3"/>
          <p:cNvSpPr>
            <a:spLocks noGrp="1"/>
          </p:cNvSpPr>
          <p:nvPr>
            <p:ph type="sldNum" sz="quarter" idx="5"/>
          </p:nvPr>
        </p:nvSpPr>
        <p:spPr/>
        <p:txBody>
          <a:bodyPr/>
          <a:lstStyle/>
          <a:p>
            <a:fld id="{191E1502-666D-8D41-AED2-D1FB9EA85A66}" type="slidenum">
              <a:rPr lang="en-US" smtClean="0"/>
              <a:t>33</a:t>
            </a:fld>
            <a:endParaRPr lang="en-US"/>
          </a:p>
        </p:txBody>
      </p:sp>
    </p:spTree>
    <p:extLst>
      <p:ext uri="{BB962C8B-B14F-4D97-AF65-F5344CB8AC3E}">
        <p14:creationId xmlns:p14="http://schemas.microsoft.com/office/powerpoint/2010/main" val="81667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previously mentioned that R has some baggage associated with it</a:t>
            </a:r>
          </a:p>
          <a:p>
            <a:pPr marL="171450" indent="-171450">
              <a:buFont typeface="Arial" panose="020B0604020202020204" pitchFamily="34" charset="0"/>
              <a:buChar char="•"/>
            </a:pPr>
            <a:r>
              <a:rPr lang="en-US" dirty="0"/>
              <a:t>Base data frame sets </a:t>
            </a:r>
            <a:r>
              <a:rPr lang="en-US" dirty="0" err="1"/>
              <a:t>stringsAsFactors</a:t>
            </a:r>
            <a:r>
              <a:rPr lang="en-US" dirty="0"/>
              <a:t> = T (super annoying), prints the whole object</a:t>
            </a:r>
          </a:p>
          <a:p>
            <a:pPr marL="171450" indent="-171450">
              <a:buFont typeface="Arial" panose="020B0604020202020204" pitchFamily="34" charset="0"/>
              <a:buChar char="•"/>
            </a:pPr>
            <a:r>
              <a:rPr lang="en-US" dirty="0"/>
              <a:t>Keep an eye out for the vroom package</a:t>
            </a:r>
          </a:p>
        </p:txBody>
      </p:sp>
      <p:sp>
        <p:nvSpPr>
          <p:cNvPr id="4" name="Slide Number Placeholder 3"/>
          <p:cNvSpPr>
            <a:spLocks noGrp="1"/>
          </p:cNvSpPr>
          <p:nvPr>
            <p:ph type="sldNum" sz="quarter" idx="5"/>
          </p:nvPr>
        </p:nvSpPr>
        <p:spPr/>
        <p:txBody>
          <a:bodyPr/>
          <a:lstStyle/>
          <a:p>
            <a:fld id="{191E1502-666D-8D41-AED2-D1FB9EA85A66}" type="slidenum">
              <a:rPr lang="en-US" smtClean="0"/>
              <a:t>35</a:t>
            </a:fld>
            <a:endParaRPr lang="en-US"/>
          </a:p>
        </p:txBody>
      </p:sp>
    </p:spTree>
    <p:extLst>
      <p:ext uri="{BB962C8B-B14F-4D97-AF65-F5344CB8AC3E}">
        <p14:creationId xmlns:p14="http://schemas.microsoft.com/office/powerpoint/2010/main" val="2817867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Can’t begin a discussion of R without introducing the idea of functional programming, for which R is heavily known</a:t>
            </a:r>
          </a:p>
          <a:p>
            <a:pPr marL="171450" indent="-171450">
              <a:buFont typeface="Arial" panose="020B0604020202020204" pitchFamily="34" charset="0"/>
              <a:buChar char="•"/>
            </a:pPr>
            <a:r>
              <a:rPr lang="en-US" dirty="0"/>
              <a:t>My goal is not to give you all of the information on every topic; there’s simply too much to cover, and so I want to do what I can to tie together a lot of these disparate topics</a:t>
            </a:r>
          </a:p>
        </p:txBody>
      </p:sp>
      <p:sp>
        <p:nvSpPr>
          <p:cNvPr id="4" name="Slide Number Placeholder 3"/>
          <p:cNvSpPr>
            <a:spLocks noGrp="1"/>
          </p:cNvSpPr>
          <p:nvPr>
            <p:ph type="sldNum" sz="quarter" idx="5"/>
          </p:nvPr>
        </p:nvSpPr>
        <p:spPr/>
        <p:txBody>
          <a:bodyPr/>
          <a:lstStyle/>
          <a:p>
            <a:fld id="{191E1502-666D-8D41-AED2-D1FB9EA85A66}" type="slidenum">
              <a:rPr lang="en-US" smtClean="0"/>
              <a:t>2</a:t>
            </a:fld>
            <a:endParaRPr lang="en-US"/>
          </a:p>
        </p:txBody>
      </p:sp>
    </p:spTree>
    <p:extLst>
      <p:ext uri="{BB962C8B-B14F-4D97-AF65-F5344CB8AC3E}">
        <p14:creationId xmlns:p14="http://schemas.microsoft.com/office/powerpoint/2010/main" val="3029162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a:t>
            </a:r>
            <a:r>
              <a:rPr lang="en-US" dirty="0" err="1"/>
              <a:t>tibble</a:t>
            </a:r>
            <a:r>
              <a:rPr lang="en-US" dirty="0"/>
              <a:t> is one of the principal components of the </a:t>
            </a:r>
            <a:r>
              <a:rPr lang="en-US" dirty="0" err="1"/>
              <a:t>tidyverse</a:t>
            </a:r>
            <a:r>
              <a:rPr lang="en-US" dirty="0"/>
              <a:t> so this is a good transition point</a:t>
            </a:r>
          </a:p>
        </p:txBody>
      </p:sp>
      <p:sp>
        <p:nvSpPr>
          <p:cNvPr id="4" name="Slide Number Placeholder 3"/>
          <p:cNvSpPr>
            <a:spLocks noGrp="1"/>
          </p:cNvSpPr>
          <p:nvPr>
            <p:ph type="sldNum" sz="quarter" idx="5"/>
          </p:nvPr>
        </p:nvSpPr>
        <p:spPr/>
        <p:txBody>
          <a:bodyPr/>
          <a:lstStyle/>
          <a:p>
            <a:fld id="{191E1502-666D-8D41-AED2-D1FB9EA85A66}" type="slidenum">
              <a:rPr lang="en-US" smtClean="0"/>
              <a:t>37</a:t>
            </a:fld>
            <a:endParaRPr lang="en-US"/>
          </a:p>
        </p:txBody>
      </p:sp>
    </p:spTree>
    <p:extLst>
      <p:ext uri="{BB962C8B-B14F-4D97-AF65-F5344CB8AC3E}">
        <p14:creationId xmlns:p14="http://schemas.microsoft.com/office/powerpoint/2010/main" val="1506938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Structure your learning around this</a:t>
            </a:r>
          </a:p>
          <a:p>
            <a:pPr marL="171450" indent="-171450">
              <a:buFont typeface="Arial" panose="020B0604020202020204" pitchFamily="34" charset="0"/>
              <a:buChar char="•"/>
            </a:pPr>
            <a:r>
              <a:rPr lang="en-US" dirty="0"/>
              <a:t>It is hands-down the most complete and most used ecosystem of packages </a:t>
            </a:r>
          </a:p>
          <a:p>
            <a:pPr marL="171450" indent="-171450">
              <a:buFont typeface="Arial" panose="020B0604020202020204" pitchFamily="34" charset="0"/>
              <a:buChar char="•"/>
            </a:pPr>
            <a:r>
              <a:rPr lang="en-US" dirty="0"/>
              <a:t>You will understand SO and RStudio community questions infinitely better when you see that most questions involve or include </a:t>
            </a:r>
            <a:r>
              <a:rPr lang="en-US" dirty="0" err="1"/>
              <a:t>fxns</a:t>
            </a:r>
            <a:r>
              <a:rPr lang="en-US" dirty="0"/>
              <a:t> from the </a:t>
            </a:r>
            <a:r>
              <a:rPr lang="en-US" dirty="0" err="1"/>
              <a:t>tidyverse</a:t>
            </a:r>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39</a:t>
            </a:fld>
            <a:endParaRPr lang="en-US"/>
          </a:p>
        </p:txBody>
      </p:sp>
    </p:spTree>
    <p:extLst>
      <p:ext uri="{BB962C8B-B14F-4D97-AF65-F5344CB8AC3E}">
        <p14:creationId xmlns:p14="http://schemas.microsoft.com/office/powerpoint/2010/main" val="295450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 essential packages to know from the </a:t>
            </a:r>
            <a:r>
              <a:rPr lang="en-US" dirty="0" err="1"/>
              <a:t>tidyverse</a:t>
            </a:r>
            <a:endParaRPr lang="en-US" dirty="0"/>
          </a:p>
          <a:p>
            <a:endParaRPr lang="en-US" dirty="0"/>
          </a:p>
          <a:p>
            <a:r>
              <a:rPr lang="en-US" dirty="0"/>
              <a:t>Ggplot2 will be mentioned, but not covered in depth. That’s a whole separate series of presentations</a:t>
            </a:r>
          </a:p>
          <a:p>
            <a:endParaRPr lang="en-US" dirty="0"/>
          </a:p>
          <a:p>
            <a:r>
              <a:rPr lang="en-US" dirty="0"/>
              <a:t>We’re going to proceed in, what I believe to be, increasing order of importance</a:t>
            </a:r>
          </a:p>
        </p:txBody>
      </p:sp>
      <p:sp>
        <p:nvSpPr>
          <p:cNvPr id="4" name="Slide Number Placeholder 3"/>
          <p:cNvSpPr>
            <a:spLocks noGrp="1"/>
          </p:cNvSpPr>
          <p:nvPr>
            <p:ph type="sldNum" sz="quarter" idx="5"/>
          </p:nvPr>
        </p:nvSpPr>
        <p:spPr/>
        <p:txBody>
          <a:bodyPr/>
          <a:lstStyle/>
          <a:p>
            <a:fld id="{191E1502-666D-8D41-AED2-D1FB9EA85A66}" type="slidenum">
              <a:rPr lang="en-US" smtClean="0"/>
              <a:t>40</a:t>
            </a:fld>
            <a:endParaRPr lang="en-US"/>
          </a:p>
        </p:txBody>
      </p:sp>
    </p:spTree>
    <p:extLst>
      <p:ext uri="{BB962C8B-B14F-4D97-AF65-F5344CB8AC3E}">
        <p14:creationId xmlns:p14="http://schemas.microsoft.com/office/powerpoint/2010/main" val="2851497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main plotting ecosystems </a:t>
            </a:r>
            <a:r>
              <a:rPr lang="en-US" dirty="0" err="1"/>
              <a:t>tradtionally</a:t>
            </a:r>
            <a:r>
              <a:rPr lang="en-US" dirty="0"/>
              <a:t>: base R, lattice, and ggplot2. </a:t>
            </a:r>
          </a:p>
          <a:p>
            <a:pPr marL="171450" indent="-171450">
              <a:buFont typeface="Arial" panose="020B0604020202020204" pitchFamily="34" charset="0"/>
              <a:buChar char="•"/>
            </a:pPr>
            <a:r>
              <a:rPr lang="en-US" dirty="0"/>
              <a:t>Base R is ugly, although improved with 4.0 release</a:t>
            </a:r>
          </a:p>
          <a:p>
            <a:pPr marL="171450" indent="-171450">
              <a:buFont typeface="Arial" panose="020B0604020202020204" pitchFamily="34" charset="0"/>
              <a:buChar char="•"/>
            </a:pPr>
            <a:r>
              <a:rPr lang="en-US" dirty="0"/>
              <a:t>Lattice has fallen by the wayside. It tried to be a mix of base R and ggplot2</a:t>
            </a:r>
          </a:p>
          <a:p>
            <a:pPr marL="171450" indent="-171450">
              <a:buFont typeface="Arial" panose="020B0604020202020204" pitchFamily="34" charset="0"/>
              <a:buChar char="•"/>
            </a:pPr>
            <a:r>
              <a:rPr lang="en-US" dirty="0"/>
              <a:t>Ggplot2 undoubtedly most popular, take my word for it. BBC, 538, and other websites actually build graphs using ggplot2 (with their own custom themes—you can actually download the BBC default themes.) I present no further proof.</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Also take a look at </a:t>
            </a:r>
            <a:r>
              <a:rPr lang="en-US" dirty="0" err="1"/>
              <a:t>plotly</a:t>
            </a:r>
            <a:r>
              <a:rPr lang="en-US" dirty="0"/>
              <a:t> and </a:t>
            </a:r>
            <a:r>
              <a:rPr lang="en-US" dirty="0" err="1"/>
              <a:t>gganimate</a:t>
            </a:r>
            <a:r>
              <a:rPr lang="en-US" dirty="0"/>
              <a:t> for interactive and/or animated graphs</a:t>
            </a:r>
          </a:p>
        </p:txBody>
      </p:sp>
      <p:sp>
        <p:nvSpPr>
          <p:cNvPr id="4" name="Slide Number Placeholder 3"/>
          <p:cNvSpPr>
            <a:spLocks noGrp="1"/>
          </p:cNvSpPr>
          <p:nvPr>
            <p:ph type="sldNum" sz="quarter" idx="5"/>
          </p:nvPr>
        </p:nvSpPr>
        <p:spPr/>
        <p:txBody>
          <a:bodyPr/>
          <a:lstStyle/>
          <a:p>
            <a:fld id="{191E1502-666D-8D41-AED2-D1FB9EA85A66}" type="slidenum">
              <a:rPr lang="en-US" smtClean="0"/>
              <a:t>41</a:t>
            </a:fld>
            <a:endParaRPr lang="en-US"/>
          </a:p>
        </p:txBody>
      </p:sp>
    </p:spTree>
    <p:extLst>
      <p:ext uri="{BB962C8B-B14F-4D97-AF65-F5344CB8AC3E}">
        <p14:creationId xmlns:p14="http://schemas.microsoft.com/office/powerpoint/2010/main" val="546695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item! Note the {package} and :: combination. This notation allows you to explicitly call function X from package Y</a:t>
            </a:r>
          </a:p>
        </p:txBody>
      </p:sp>
      <p:sp>
        <p:nvSpPr>
          <p:cNvPr id="4" name="Slide Number Placeholder 3"/>
          <p:cNvSpPr>
            <a:spLocks noGrp="1"/>
          </p:cNvSpPr>
          <p:nvPr>
            <p:ph type="sldNum" sz="quarter" idx="5"/>
          </p:nvPr>
        </p:nvSpPr>
        <p:spPr/>
        <p:txBody>
          <a:bodyPr/>
          <a:lstStyle/>
          <a:p>
            <a:fld id="{191E1502-666D-8D41-AED2-D1FB9EA85A66}" type="slidenum">
              <a:rPr lang="en-US" smtClean="0"/>
              <a:t>43</a:t>
            </a:fld>
            <a:endParaRPr lang="en-US"/>
          </a:p>
        </p:txBody>
      </p:sp>
    </p:spTree>
    <p:extLst>
      <p:ext uri="{BB962C8B-B14F-4D97-AF65-F5344CB8AC3E}">
        <p14:creationId xmlns:p14="http://schemas.microsoft.com/office/powerpoint/2010/main" val="1885317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my syntax for mean() is technically not a real function call, but we’ll get to that. Just want to demonstrate the idea concisely here. </a:t>
            </a:r>
          </a:p>
        </p:txBody>
      </p:sp>
      <p:sp>
        <p:nvSpPr>
          <p:cNvPr id="4" name="Slide Number Placeholder 3"/>
          <p:cNvSpPr>
            <a:spLocks noGrp="1"/>
          </p:cNvSpPr>
          <p:nvPr>
            <p:ph type="sldNum" sz="quarter" idx="5"/>
          </p:nvPr>
        </p:nvSpPr>
        <p:spPr/>
        <p:txBody>
          <a:bodyPr/>
          <a:lstStyle/>
          <a:p>
            <a:fld id="{191E1502-666D-8D41-AED2-D1FB9EA85A66}" type="slidenum">
              <a:rPr lang="en-US" smtClean="0"/>
              <a:t>45</a:t>
            </a:fld>
            <a:endParaRPr lang="en-US"/>
          </a:p>
        </p:txBody>
      </p:sp>
    </p:spTree>
    <p:extLst>
      <p:ext uri="{BB962C8B-B14F-4D97-AF65-F5344CB8AC3E}">
        <p14:creationId xmlns:p14="http://schemas.microsoft.com/office/powerpoint/2010/main" val="2751690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Familiar to SQL users—in fact, the functions we’re about to see are exact counterparts, and they generate SQL code under the hood so you can interact directly with a SQL database if that’s a need. Great if, for example, working with high dimensional data from an EMR or other database</a:t>
            </a:r>
          </a:p>
          <a:p>
            <a:pPr marL="171450" indent="-171450">
              <a:buFont typeface="Arial" panose="020B0604020202020204" pitchFamily="34" charset="0"/>
              <a:buChar char="•"/>
            </a:pPr>
            <a:r>
              <a:rPr lang="en-US" dirty="0"/>
              <a:t>Note that the predecessor the </a:t>
            </a:r>
            <a:r>
              <a:rPr lang="en-US" dirty="0" err="1"/>
              <a:t>dplyr</a:t>
            </a:r>
            <a:r>
              <a:rPr lang="en-US" dirty="0"/>
              <a:t>, </a:t>
            </a:r>
            <a:r>
              <a:rPr lang="en-US" dirty="0" err="1"/>
              <a:t>plyr</a:t>
            </a:r>
            <a:r>
              <a:rPr lang="en-US" dirty="0"/>
              <a:t>, is now an abandoned package. If you have code dependent on </a:t>
            </a:r>
            <a:r>
              <a:rPr lang="en-US" dirty="0" err="1"/>
              <a:t>plyr</a:t>
            </a:r>
            <a:r>
              <a:rPr lang="en-US" dirty="0"/>
              <a:t>, that’s fine—it will keep working. However, you should switch to </a:t>
            </a:r>
            <a:r>
              <a:rPr lang="en-US" dirty="0" err="1"/>
              <a:t>dplyr</a:t>
            </a:r>
            <a:endParaRPr lang="en-US" dirty="0"/>
          </a:p>
          <a:p>
            <a:pPr marL="628650" lvl="1" indent="-171450">
              <a:buFont typeface="Arial" panose="020B0604020202020204" pitchFamily="34" charset="0"/>
              <a:buChar char="•"/>
            </a:pPr>
            <a:r>
              <a:rPr lang="en-US" dirty="0"/>
              <a:t>I note this because a lot of older </a:t>
            </a:r>
            <a:r>
              <a:rPr lang="en-US" dirty="0" err="1"/>
              <a:t>StackOverflow</a:t>
            </a:r>
            <a:r>
              <a:rPr lang="en-US" dirty="0"/>
              <a:t> results will talk about </a:t>
            </a:r>
            <a:r>
              <a:rPr lang="en-US" dirty="0" err="1"/>
              <a:t>plyr</a:t>
            </a:r>
            <a:r>
              <a:rPr lang="en-US" dirty="0"/>
              <a:t>, and you should know these are distinct packages</a:t>
            </a:r>
          </a:p>
        </p:txBody>
      </p:sp>
      <p:sp>
        <p:nvSpPr>
          <p:cNvPr id="4" name="Slide Number Placeholder 3"/>
          <p:cNvSpPr>
            <a:spLocks noGrp="1"/>
          </p:cNvSpPr>
          <p:nvPr>
            <p:ph type="sldNum" sz="quarter" idx="5"/>
          </p:nvPr>
        </p:nvSpPr>
        <p:spPr/>
        <p:txBody>
          <a:bodyPr/>
          <a:lstStyle/>
          <a:p>
            <a:fld id="{191E1502-666D-8D41-AED2-D1FB9EA85A66}" type="slidenum">
              <a:rPr lang="en-US" smtClean="0"/>
              <a:t>47</a:t>
            </a:fld>
            <a:endParaRPr lang="en-US"/>
          </a:p>
        </p:txBody>
      </p:sp>
    </p:spTree>
    <p:extLst>
      <p:ext uri="{BB962C8B-B14F-4D97-AF65-F5344CB8AC3E}">
        <p14:creationId xmlns:p14="http://schemas.microsoft.com/office/powerpoint/2010/main" val="3211245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you can sort on multiple columns at once. The order in which you write the column names provides precedence information</a:t>
            </a:r>
          </a:p>
          <a:p>
            <a:pPr marL="171450" indent="-171450">
              <a:buFont typeface="Arial" panose="020B0604020202020204" pitchFamily="34" charset="0"/>
              <a:buChar char="•"/>
            </a:pPr>
            <a:r>
              <a:rPr lang="en-US" dirty="0"/>
              <a:t>View can be ascend and descend—main point is to get a view of your dataset </a:t>
            </a:r>
          </a:p>
        </p:txBody>
      </p:sp>
      <p:sp>
        <p:nvSpPr>
          <p:cNvPr id="4" name="Slide Number Placeholder 3"/>
          <p:cNvSpPr>
            <a:spLocks noGrp="1"/>
          </p:cNvSpPr>
          <p:nvPr>
            <p:ph type="sldNum" sz="quarter" idx="5"/>
          </p:nvPr>
        </p:nvSpPr>
        <p:spPr/>
        <p:txBody>
          <a:bodyPr/>
          <a:lstStyle/>
          <a:p>
            <a:fld id="{191E1502-666D-8D41-AED2-D1FB9EA85A66}" type="slidenum">
              <a:rPr lang="en-US" smtClean="0"/>
              <a:t>52</a:t>
            </a:fld>
            <a:endParaRPr lang="en-US"/>
          </a:p>
        </p:txBody>
      </p:sp>
    </p:spTree>
    <p:extLst>
      <p:ext uri="{BB962C8B-B14F-4D97-AF65-F5344CB8AC3E}">
        <p14:creationId xmlns:p14="http://schemas.microsoft.com/office/powerpoint/2010/main" val="1751608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68</a:t>
            </a:fld>
            <a:endParaRPr lang="en-US"/>
          </a:p>
        </p:txBody>
      </p:sp>
    </p:spTree>
    <p:extLst>
      <p:ext uri="{BB962C8B-B14F-4D97-AF65-F5344CB8AC3E}">
        <p14:creationId xmlns:p14="http://schemas.microsoft.com/office/powerpoint/2010/main" val="675411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1E1502-666D-8D41-AED2-D1FB9EA85A66}" type="slidenum">
              <a:rPr lang="en-US" smtClean="0"/>
              <a:t>69</a:t>
            </a:fld>
            <a:endParaRPr lang="en-US"/>
          </a:p>
        </p:txBody>
      </p:sp>
    </p:spTree>
    <p:extLst>
      <p:ext uri="{BB962C8B-B14F-4D97-AF65-F5344CB8AC3E}">
        <p14:creationId xmlns:p14="http://schemas.microsoft.com/office/powerpoint/2010/main" val="1713521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of you may have previously heard of object-oriented programming which is a mainstay concept in coding languages</a:t>
            </a:r>
          </a:p>
          <a:p>
            <a:pPr marL="171450" indent="-171450">
              <a:buFont typeface="Arial" panose="020B0604020202020204" pitchFamily="34" charset="0"/>
              <a:buChar char="•"/>
            </a:pPr>
            <a:r>
              <a:rPr lang="en-US" dirty="0"/>
              <a:t>It’s possible to do OOP in R, but it’s really known for being functional.</a:t>
            </a:r>
          </a:p>
          <a:p>
            <a:pPr marL="171450" indent="-171450">
              <a:buFont typeface="Arial" panose="020B0604020202020204" pitchFamily="34" charset="0"/>
              <a:buChar char="•"/>
            </a:pPr>
            <a:r>
              <a:rPr lang="en-US" dirty="0"/>
              <a:t>What does functional mean? Arbitrary concept, no hard-set definition; it’s a concept rather than a digital framework of some sort</a:t>
            </a:r>
          </a:p>
        </p:txBody>
      </p:sp>
      <p:sp>
        <p:nvSpPr>
          <p:cNvPr id="4" name="Slide Number Placeholder 3"/>
          <p:cNvSpPr>
            <a:spLocks noGrp="1"/>
          </p:cNvSpPr>
          <p:nvPr>
            <p:ph type="sldNum" sz="quarter" idx="5"/>
          </p:nvPr>
        </p:nvSpPr>
        <p:spPr/>
        <p:txBody>
          <a:bodyPr/>
          <a:lstStyle/>
          <a:p>
            <a:fld id="{191E1502-666D-8D41-AED2-D1FB9EA85A66}" type="slidenum">
              <a:rPr lang="en-US" smtClean="0"/>
              <a:t>3</a:t>
            </a:fld>
            <a:endParaRPr lang="en-US"/>
          </a:p>
        </p:txBody>
      </p:sp>
    </p:spTree>
    <p:extLst>
      <p:ext uri="{BB962C8B-B14F-4D97-AF65-F5344CB8AC3E}">
        <p14:creationId xmlns:p14="http://schemas.microsoft.com/office/powerpoint/2010/main" val="2021604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books you might encounter: </a:t>
            </a:r>
          </a:p>
          <a:p>
            <a:pPr marL="171450" indent="-171450">
              <a:buFont typeface="Arial" panose="020B0604020202020204" pitchFamily="34" charset="0"/>
              <a:buChar char="•"/>
            </a:pPr>
            <a:r>
              <a:rPr lang="en-US" dirty="0"/>
              <a:t>R 4 Data science: don’t recommend for beginners</a:t>
            </a:r>
          </a:p>
          <a:p>
            <a:pPr marL="171450" indent="-171450">
              <a:buFont typeface="Arial" panose="020B0604020202020204" pitchFamily="34" charset="0"/>
              <a:buChar char="•"/>
            </a:pPr>
            <a:r>
              <a:rPr lang="en-US" dirty="0"/>
              <a:t>R in Action 3</a:t>
            </a:r>
            <a:r>
              <a:rPr lang="en-US" baseline="30000" dirty="0"/>
              <a:t>rd</a:t>
            </a:r>
            <a:r>
              <a:rPr lang="en-US" dirty="0"/>
              <a:t> edition: this is a good 2</a:t>
            </a:r>
            <a:r>
              <a:rPr lang="en-US" baseline="30000" dirty="0"/>
              <a:t>nd</a:t>
            </a:r>
            <a:r>
              <a:rPr lang="en-US" dirty="0"/>
              <a:t> book to read</a:t>
            </a:r>
          </a:p>
        </p:txBody>
      </p:sp>
      <p:sp>
        <p:nvSpPr>
          <p:cNvPr id="4" name="Slide Number Placeholder 3"/>
          <p:cNvSpPr>
            <a:spLocks noGrp="1"/>
          </p:cNvSpPr>
          <p:nvPr>
            <p:ph type="sldNum" sz="quarter" idx="5"/>
          </p:nvPr>
        </p:nvSpPr>
        <p:spPr/>
        <p:txBody>
          <a:bodyPr/>
          <a:lstStyle/>
          <a:p>
            <a:fld id="{191E1502-666D-8D41-AED2-D1FB9EA85A66}" type="slidenum">
              <a:rPr lang="en-US" smtClean="0"/>
              <a:t>71</a:t>
            </a:fld>
            <a:endParaRPr lang="en-US"/>
          </a:p>
        </p:txBody>
      </p:sp>
    </p:spTree>
    <p:extLst>
      <p:ext uri="{BB962C8B-B14F-4D97-AF65-F5344CB8AC3E}">
        <p14:creationId xmlns:p14="http://schemas.microsoft.com/office/powerpoint/2010/main" val="491016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Note that upgrading to 4.0 might cause problems. IF YOU ENCOUTNER A PROBLEM ON MacOS: I recommend deleting all R/RStudio installation files, and redownloading</a:t>
            </a:r>
          </a:p>
        </p:txBody>
      </p:sp>
      <p:sp>
        <p:nvSpPr>
          <p:cNvPr id="4" name="Slide Number Placeholder 3"/>
          <p:cNvSpPr>
            <a:spLocks noGrp="1"/>
          </p:cNvSpPr>
          <p:nvPr>
            <p:ph type="sldNum" sz="quarter" idx="5"/>
          </p:nvPr>
        </p:nvSpPr>
        <p:spPr/>
        <p:txBody>
          <a:bodyPr/>
          <a:lstStyle/>
          <a:p>
            <a:fld id="{191E1502-666D-8D41-AED2-D1FB9EA85A66}" type="slidenum">
              <a:rPr lang="en-US" smtClean="0"/>
              <a:t>4</a:t>
            </a:fld>
            <a:endParaRPr lang="en-US"/>
          </a:p>
        </p:txBody>
      </p:sp>
    </p:spTree>
    <p:extLst>
      <p:ext uri="{BB962C8B-B14F-4D97-AF65-F5344CB8AC3E}">
        <p14:creationId xmlns:p14="http://schemas.microsoft.com/office/powerpoint/2010/main" val="568521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sections: source, environment, console, and viewer/help window</a:t>
            </a:r>
          </a:p>
        </p:txBody>
      </p:sp>
      <p:sp>
        <p:nvSpPr>
          <p:cNvPr id="4" name="Slide Number Placeholder 3"/>
          <p:cNvSpPr>
            <a:spLocks noGrp="1"/>
          </p:cNvSpPr>
          <p:nvPr>
            <p:ph type="sldNum" sz="quarter" idx="5"/>
          </p:nvPr>
        </p:nvSpPr>
        <p:spPr/>
        <p:txBody>
          <a:bodyPr/>
          <a:lstStyle/>
          <a:p>
            <a:fld id="{191E1502-666D-8D41-AED2-D1FB9EA85A66}" type="slidenum">
              <a:rPr lang="en-US" smtClean="0"/>
              <a:t>10</a:t>
            </a:fld>
            <a:endParaRPr lang="en-US"/>
          </a:p>
        </p:txBody>
      </p:sp>
    </p:spTree>
    <p:extLst>
      <p:ext uri="{BB962C8B-B14F-4D97-AF65-F5344CB8AC3E}">
        <p14:creationId xmlns:p14="http://schemas.microsoft.com/office/powerpoint/2010/main" val="2486134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p>
        </p:txBody>
      </p:sp>
      <p:sp>
        <p:nvSpPr>
          <p:cNvPr id="4" name="Slide Number Placeholder 3"/>
          <p:cNvSpPr>
            <a:spLocks noGrp="1"/>
          </p:cNvSpPr>
          <p:nvPr>
            <p:ph type="sldNum" sz="quarter" idx="5"/>
          </p:nvPr>
        </p:nvSpPr>
        <p:spPr/>
        <p:txBody>
          <a:bodyPr/>
          <a:lstStyle/>
          <a:p>
            <a:fld id="{191E1502-666D-8D41-AED2-D1FB9EA85A66}" type="slidenum">
              <a:rPr lang="en-US" smtClean="0"/>
              <a:t>11</a:t>
            </a:fld>
            <a:endParaRPr lang="en-US"/>
          </a:p>
        </p:txBody>
      </p:sp>
    </p:spTree>
    <p:extLst>
      <p:ext uri="{BB962C8B-B14F-4D97-AF65-F5344CB8AC3E}">
        <p14:creationId xmlns:p14="http://schemas.microsoft.com/office/powerpoint/2010/main" val="2817070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a:t>
            </a:r>
          </a:p>
        </p:txBody>
      </p:sp>
      <p:sp>
        <p:nvSpPr>
          <p:cNvPr id="4" name="Slide Number Placeholder 3"/>
          <p:cNvSpPr>
            <a:spLocks noGrp="1"/>
          </p:cNvSpPr>
          <p:nvPr>
            <p:ph type="sldNum" sz="quarter" idx="5"/>
          </p:nvPr>
        </p:nvSpPr>
        <p:spPr/>
        <p:txBody>
          <a:bodyPr/>
          <a:lstStyle/>
          <a:p>
            <a:fld id="{191E1502-666D-8D41-AED2-D1FB9EA85A66}" type="slidenum">
              <a:rPr lang="en-US" smtClean="0"/>
              <a:t>12</a:t>
            </a:fld>
            <a:endParaRPr lang="en-US"/>
          </a:p>
        </p:txBody>
      </p:sp>
    </p:spTree>
    <p:extLst>
      <p:ext uri="{BB962C8B-B14F-4D97-AF65-F5344CB8AC3E}">
        <p14:creationId xmlns:p14="http://schemas.microsoft.com/office/powerpoint/2010/main" val="4026561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console</a:t>
            </a:r>
          </a:p>
        </p:txBody>
      </p:sp>
      <p:sp>
        <p:nvSpPr>
          <p:cNvPr id="4" name="Slide Number Placeholder 3"/>
          <p:cNvSpPr>
            <a:spLocks noGrp="1"/>
          </p:cNvSpPr>
          <p:nvPr>
            <p:ph type="sldNum" sz="quarter" idx="5"/>
          </p:nvPr>
        </p:nvSpPr>
        <p:spPr/>
        <p:txBody>
          <a:bodyPr/>
          <a:lstStyle/>
          <a:p>
            <a:fld id="{191E1502-666D-8D41-AED2-D1FB9EA85A66}" type="slidenum">
              <a:rPr lang="en-US" smtClean="0"/>
              <a:t>13</a:t>
            </a:fld>
            <a:endParaRPr lang="en-US"/>
          </a:p>
        </p:txBody>
      </p:sp>
    </p:spTree>
    <p:extLst>
      <p:ext uri="{BB962C8B-B14F-4D97-AF65-F5344CB8AC3E}">
        <p14:creationId xmlns:p14="http://schemas.microsoft.com/office/powerpoint/2010/main" val="2999819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Viewer/helper</a:t>
            </a:r>
          </a:p>
        </p:txBody>
      </p:sp>
      <p:sp>
        <p:nvSpPr>
          <p:cNvPr id="4" name="Slide Number Placeholder 3"/>
          <p:cNvSpPr>
            <a:spLocks noGrp="1"/>
          </p:cNvSpPr>
          <p:nvPr>
            <p:ph type="sldNum" sz="quarter" idx="5"/>
          </p:nvPr>
        </p:nvSpPr>
        <p:spPr/>
        <p:txBody>
          <a:bodyPr/>
          <a:lstStyle/>
          <a:p>
            <a:fld id="{191E1502-666D-8D41-AED2-D1FB9EA85A66}" type="slidenum">
              <a:rPr lang="en-US" smtClean="0"/>
              <a:t>14</a:t>
            </a:fld>
            <a:endParaRPr lang="en-US"/>
          </a:p>
        </p:txBody>
      </p:sp>
    </p:spTree>
    <p:extLst>
      <p:ext uri="{BB962C8B-B14F-4D97-AF65-F5344CB8AC3E}">
        <p14:creationId xmlns:p14="http://schemas.microsoft.com/office/powerpoint/2010/main" val="1337661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73D4B14C-0134-A749-8662-782B0BE1BD69}" type="datetime1">
              <a:rPr lang="en-US" smtClean="0"/>
              <a:t>5/6/20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360418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11A504-44DD-4343-AA8D-7EE78BEDD381}" type="datetime1">
              <a:rPr lang="en-US" smtClean="0"/>
              <a:t>5/6/20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452972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81300770-2B53-514F-9BD5-3D01F628275D}" type="datetime1">
              <a:rPr lang="en-US" smtClean="0"/>
              <a:t>5/6/20</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1549066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DCA24D-BED2-AA44-8D6F-198C392BC2F6}" type="datetime1">
              <a:rPr lang="en-US" smtClean="0"/>
              <a:t>5/6/20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815461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3A751BF5-7B2B-1340-91A6-C4F66CDDC75D}" type="datetime1">
              <a:rPr lang="en-US" smtClean="0"/>
              <a:t>5/6/20</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741374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3C1A703D-9B7A-DF49-9CBD-F2298E104A70}" type="datetime1">
              <a:rPr lang="en-US" smtClean="0"/>
              <a:t>5/6/20</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3886620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616DEC78-4BA4-DF4F-B310-ABE20E000932}" type="datetime1">
              <a:rPr lang="en-US" smtClean="0"/>
              <a:t>5/6/20</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873434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644A91-8A84-514E-A4BB-D1AC3CEC43E1}" type="datetime1">
              <a:rPr lang="en-US" smtClean="0"/>
              <a:t>5/6/20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44183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71B4601C-F11F-EF4F-A6DB-0AE009F1B150}" type="datetime1">
              <a:rPr lang="en-US" smtClean="0"/>
              <a:t>5/6/20</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2272097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637E2E-4174-E04F-B3AB-D5B26BA2F161}" type="datetime1">
              <a:rPr lang="en-US" smtClean="0"/>
              <a:t>5/6/20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845190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D4662A09-6895-5A44-9109-AC09395A0FC0}" type="datetime1">
              <a:rPr lang="en-US" smtClean="0"/>
              <a:t>5/6/20</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E6E5AD94-8CD5-9A4B-B9F7-1A29B6665B22}" type="slidenum">
              <a:rPr lang="en-US" smtClean="0"/>
              <a:t>‹#›</a:t>
            </a:fld>
            <a:endParaRPr lang="en-US"/>
          </a:p>
        </p:txBody>
      </p:sp>
    </p:spTree>
    <p:extLst>
      <p:ext uri="{BB962C8B-B14F-4D97-AF65-F5344CB8AC3E}">
        <p14:creationId xmlns:p14="http://schemas.microsoft.com/office/powerpoint/2010/main" val="563051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55C55206-00B9-4548-90CF-12ECE59EA8FC}" type="datetime1">
              <a:rPr lang="en-US" smtClean="0"/>
              <a:t>5/6/20</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E6E5AD94-8CD5-9A4B-B9F7-1A29B6665B22}" type="slidenum">
              <a:rPr lang="en-US" smtClean="0"/>
              <a:t>‹#›</a:t>
            </a:fld>
            <a:endParaRPr lang="en-US"/>
          </a:p>
        </p:txBody>
      </p:sp>
    </p:spTree>
    <p:extLst>
      <p:ext uri="{BB962C8B-B14F-4D97-AF65-F5344CB8AC3E}">
        <p14:creationId xmlns:p14="http://schemas.microsoft.com/office/powerpoint/2010/main" val="20209482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applied-r.com/data-infix-operators-in-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FBD4-F6ED-B54F-991C-36BA8657D8C1}"/>
              </a:ext>
            </a:extLst>
          </p:cNvPr>
          <p:cNvSpPr>
            <a:spLocks noGrp="1"/>
          </p:cNvSpPr>
          <p:nvPr>
            <p:ph type="ctrTitle"/>
          </p:nvPr>
        </p:nvSpPr>
        <p:spPr/>
        <p:txBody>
          <a:bodyPr/>
          <a:lstStyle/>
          <a:p>
            <a:r>
              <a:rPr lang="en-US" dirty="0"/>
              <a:t>Introduction to </a:t>
            </a:r>
            <a:br>
              <a:rPr lang="en-US" dirty="0"/>
            </a:br>
            <a:r>
              <a:rPr lang="en-US" dirty="0"/>
              <a:t>Programming in R</a:t>
            </a:r>
          </a:p>
        </p:txBody>
      </p:sp>
      <p:sp>
        <p:nvSpPr>
          <p:cNvPr id="3" name="Subtitle 2">
            <a:extLst>
              <a:ext uri="{FF2B5EF4-FFF2-40B4-BE49-F238E27FC236}">
                <a16:creationId xmlns:a16="http://schemas.microsoft.com/office/drawing/2014/main" id="{37EBBA02-A21F-C445-B28C-4C631C2843FF}"/>
              </a:ext>
            </a:extLst>
          </p:cNvPr>
          <p:cNvSpPr>
            <a:spLocks noGrp="1"/>
          </p:cNvSpPr>
          <p:nvPr>
            <p:ph type="subTitle" idx="1"/>
          </p:nvPr>
        </p:nvSpPr>
        <p:spPr/>
        <p:txBody>
          <a:bodyPr/>
          <a:lstStyle/>
          <a:p>
            <a:r>
              <a:rPr lang="en-US" dirty="0"/>
              <a:t>Pat Callahan</a:t>
            </a:r>
          </a:p>
          <a:p>
            <a:r>
              <a:rPr lang="en-US" dirty="0"/>
              <a:t>UCSF Memory and Aging Center</a:t>
            </a:r>
          </a:p>
          <a:p>
            <a:r>
              <a:rPr lang="en-US" dirty="0"/>
              <a:t>5/??/2020</a:t>
            </a:r>
          </a:p>
        </p:txBody>
      </p:sp>
      <p:sp>
        <p:nvSpPr>
          <p:cNvPr id="4" name="Slide Number Placeholder 3">
            <a:extLst>
              <a:ext uri="{FF2B5EF4-FFF2-40B4-BE49-F238E27FC236}">
                <a16:creationId xmlns:a16="http://schemas.microsoft.com/office/drawing/2014/main" id="{4C366936-4A8C-314E-A4F6-8CAF48228AAF}"/>
              </a:ext>
            </a:extLst>
          </p:cNvPr>
          <p:cNvSpPr>
            <a:spLocks noGrp="1"/>
          </p:cNvSpPr>
          <p:nvPr>
            <p:ph type="sldNum" sz="quarter" idx="12"/>
          </p:nvPr>
        </p:nvSpPr>
        <p:spPr/>
        <p:txBody>
          <a:bodyPr/>
          <a:lstStyle/>
          <a:p>
            <a:fld id="{E6E5AD94-8CD5-9A4B-B9F7-1A29B6665B22}" type="slidenum">
              <a:rPr lang="en-US" smtClean="0"/>
              <a:t>1</a:t>
            </a:fld>
            <a:endParaRPr lang="en-US"/>
          </a:p>
        </p:txBody>
      </p:sp>
    </p:spTree>
    <p:extLst>
      <p:ext uri="{BB962C8B-B14F-4D97-AF65-F5344CB8AC3E}">
        <p14:creationId xmlns:p14="http://schemas.microsoft.com/office/powerpoint/2010/main" val="252968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alpha val="20000"/>
            </a:schemeClr>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8F79563-BB25-C947-9195-7B29177B380D}"/>
              </a:ext>
            </a:extLst>
          </p:cNvPr>
          <p:cNvSpPr>
            <a:spLocks noGrp="1"/>
          </p:cNvSpPr>
          <p:nvPr>
            <p:ph type="sldNum" sz="quarter" idx="12"/>
          </p:nvPr>
        </p:nvSpPr>
        <p:spPr/>
        <p:txBody>
          <a:bodyPr/>
          <a:lstStyle/>
          <a:p>
            <a:fld id="{E6E5AD94-8CD5-9A4B-B9F7-1A29B6665B22}" type="slidenum">
              <a:rPr lang="en-US" smtClean="0"/>
              <a:t>10</a:t>
            </a:fld>
            <a:endParaRPr lang="en-US"/>
          </a:p>
        </p:txBody>
      </p:sp>
    </p:spTree>
    <p:extLst>
      <p:ext uri="{BB962C8B-B14F-4D97-AF65-F5344CB8AC3E}">
        <p14:creationId xmlns:p14="http://schemas.microsoft.com/office/powerpoint/2010/main" val="1386627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alpha val="20000"/>
            </a:schemeClr>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5D52A15-31C3-F443-BCB5-00EF3710CEF6}"/>
              </a:ext>
            </a:extLst>
          </p:cNvPr>
          <p:cNvSpPr>
            <a:spLocks noGrp="1"/>
          </p:cNvSpPr>
          <p:nvPr>
            <p:ph type="sldNum" sz="quarter" idx="12"/>
          </p:nvPr>
        </p:nvSpPr>
        <p:spPr/>
        <p:txBody>
          <a:bodyPr/>
          <a:lstStyle/>
          <a:p>
            <a:fld id="{E6E5AD94-8CD5-9A4B-B9F7-1A29B6665B22}" type="slidenum">
              <a:rPr lang="en-US" smtClean="0"/>
              <a:t>11</a:t>
            </a:fld>
            <a:endParaRPr lang="en-US"/>
          </a:p>
        </p:txBody>
      </p:sp>
    </p:spTree>
    <p:extLst>
      <p:ext uri="{BB962C8B-B14F-4D97-AF65-F5344CB8AC3E}">
        <p14:creationId xmlns:p14="http://schemas.microsoft.com/office/powerpoint/2010/main" val="1530602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60AB377-07E9-3C4E-820E-7998BBE44F48}"/>
              </a:ext>
            </a:extLst>
          </p:cNvPr>
          <p:cNvSpPr>
            <a:spLocks noGrp="1"/>
          </p:cNvSpPr>
          <p:nvPr>
            <p:ph type="sldNum" sz="quarter" idx="12"/>
          </p:nvPr>
        </p:nvSpPr>
        <p:spPr/>
        <p:txBody>
          <a:bodyPr/>
          <a:lstStyle/>
          <a:p>
            <a:fld id="{E6E5AD94-8CD5-9A4B-B9F7-1A29B6665B22}" type="slidenum">
              <a:rPr lang="en-US" smtClean="0"/>
              <a:t>12</a:t>
            </a:fld>
            <a:endParaRPr lang="en-US"/>
          </a:p>
        </p:txBody>
      </p:sp>
    </p:spTree>
    <p:extLst>
      <p:ext uri="{BB962C8B-B14F-4D97-AF65-F5344CB8AC3E}">
        <p14:creationId xmlns:p14="http://schemas.microsoft.com/office/powerpoint/2010/main" val="1741116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D0BAD20-2D60-CA48-B25A-E016334894EF}"/>
              </a:ext>
            </a:extLst>
          </p:cNvPr>
          <p:cNvSpPr>
            <a:spLocks noGrp="1"/>
          </p:cNvSpPr>
          <p:nvPr>
            <p:ph type="sldNum" sz="quarter" idx="12"/>
          </p:nvPr>
        </p:nvSpPr>
        <p:spPr/>
        <p:txBody>
          <a:bodyPr/>
          <a:lstStyle/>
          <a:p>
            <a:fld id="{E6E5AD94-8CD5-9A4B-B9F7-1A29B6665B22}" type="slidenum">
              <a:rPr lang="en-US" smtClean="0"/>
              <a:t>13</a:t>
            </a:fld>
            <a:endParaRPr lang="en-US"/>
          </a:p>
        </p:txBody>
      </p:sp>
    </p:spTree>
    <p:extLst>
      <p:ext uri="{BB962C8B-B14F-4D97-AF65-F5344CB8AC3E}">
        <p14:creationId xmlns:p14="http://schemas.microsoft.com/office/powerpoint/2010/main" val="776218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985DE3B-3B34-734D-8D97-D3BAEF2A811C}"/>
              </a:ext>
            </a:extLst>
          </p:cNvPr>
          <p:cNvPicPr>
            <a:picLocks noChangeAspect="1"/>
          </p:cNvPicPr>
          <p:nvPr/>
        </p:nvPicPr>
        <p:blipFill>
          <a:blip r:embed="rId3"/>
          <a:stretch>
            <a:fillRect/>
          </a:stretch>
        </p:blipFill>
        <p:spPr>
          <a:xfrm>
            <a:off x="609600" y="0"/>
            <a:ext cx="10972800" cy="6858000"/>
          </a:xfrm>
          <a:prstGeom prst="rect">
            <a:avLst/>
          </a:prstGeom>
        </p:spPr>
      </p:pic>
      <p:sp>
        <p:nvSpPr>
          <p:cNvPr id="4" name="Rectangle 3">
            <a:extLst>
              <a:ext uri="{FF2B5EF4-FFF2-40B4-BE49-F238E27FC236}">
                <a16:creationId xmlns:a16="http://schemas.microsoft.com/office/drawing/2014/main" id="{3C37F7C3-BC97-8C41-BC53-4B0A236F400A}"/>
              </a:ext>
            </a:extLst>
          </p:cNvPr>
          <p:cNvSpPr/>
          <p:nvPr/>
        </p:nvSpPr>
        <p:spPr>
          <a:xfrm>
            <a:off x="609600" y="0"/>
            <a:ext cx="6791864" cy="3761117"/>
          </a:xfrm>
          <a:prstGeom prst="rect">
            <a:avLst/>
          </a:prstGeom>
          <a:solidFill>
            <a:schemeClr val="accent1"/>
          </a:solidFill>
          <a:ln>
            <a:solidFill>
              <a:schemeClr val="accent1">
                <a:shade val="50000"/>
                <a:shade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A2243E5-193E-9048-B181-8399B319E0F0}"/>
              </a:ext>
            </a:extLst>
          </p:cNvPr>
          <p:cNvSpPr/>
          <p:nvPr/>
        </p:nvSpPr>
        <p:spPr>
          <a:xfrm>
            <a:off x="609600" y="3795623"/>
            <a:ext cx="6791864" cy="306237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78F916-C804-4842-827B-136AE5B1662F}"/>
              </a:ext>
            </a:extLst>
          </p:cNvPr>
          <p:cNvSpPr/>
          <p:nvPr/>
        </p:nvSpPr>
        <p:spPr>
          <a:xfrm>
            <a:off x="7401464" y="2656936"/>
            <a:ext cx="4180936" cy="4201064"/>
          </a:xfrm>
          <a:prstGeom prst="rect">
            <a:avLst/>
          </a:prstGeom>
          <a:solidFill>
            <a:schemeClr val="accent6">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A8FA5F-9563-1746-8461-F08F6A76851C}"/>
              </a:ext>
            </a:extLst>
          </p:cNvPr>
          <p:cNvSpPr/>
          <p:nvPr/>
        </p:nvSpPr>
        <p:spPr>
          <a:xfrm>
            <a:off x="7401464" y="0"/>
            <a:ext cx="4180936" cy="265693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E59C2BC-7E11-1D43-8639-AB1537380D3A}"/>
              </a:ext>
            </a:extLst>
          </p:cNvPr>
          <p:cNvSpPr>
            <a:spLocks noGrp="1"/>
          </p:cNvSpPr>
          <p:nvPr>
            <p:ph type="sldNum" sz="quarter" idx="12"/>
          </p:nvPr>
        </p:nvSpPr>
        <p:spPr/>
        <p:txBody>
          <a:bodyPr/>
          <a:lstStyle/>
          <a:p>
            <a:fld id="{E6E5AD94-8CD5-9A4B-B9F7-1A29B6665B22}" type="slidenum">
              <a:rPr lang="en-US" smtClean="0"/>
              <a:t>14</a:t>
            </a:fld>
            <a:endParaRPr lang="en-US"/>
          </a:p>
        </p:txBody>
      </p:sp>
    </p:spTree>
    <p:extLst>
      <p:ext uri="{BB962C8B-B14F-4D97-AF65-F5344CB8AC3E}">
        <p14:creationId xmlns:p14="http://schemas.microsoft.com/office/powerpoint/2010/main" val="1899217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58AAD-10B7-814B-9745-AF68C5B95FC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Simple R Syntax</a:t>
            </a:r>
          </a:p>
        </p:txBody>
      </p:sp>
      <p:sp>
        <p:nvSpPr>
          <p:cNvPr id="3" name="Content Placeholder 2">
            <a:extLst>
              <a:ext uri="{FF2B5EF4-FFF2-40B4-BE49-F238E27FC236}">
                <a16:creationId xmlns:a16="http://schemas.microsoft.com/office/drawing/2014/main" id="{CCFF57DF-1E14-B04A-A2BB-40C4C9AB30E0}"/>
              </a:ext>
            </a:extLst>
          </p:cNvPr>
          <p:cNvSpPr>
            <a:spLocks noGrp="1"/>
          </p:cNvSpPr>
          <p:nvPr>
            <p:ph idx="1"/>
          </p:nvPr>
        </p:nvSpPr>
        <p:spPr>
          <a:xfrm>
            <a:off x="5118447" y="960120"/>
            <a:ext cx="6281873" cy="4171278"/>
          </a:xfrm>
        </p:spPr>
        <p:txBody>
          <a:bodyPr>
            <a:normAutofit/>
          </a:bodyPr>
          <a:lstStyle/>
          <a:p>
            <a:r>
              <a:rPr lang="en-US" dirty="0"/>
              <a:t>Object assignment:</a:t>
            </a:r>
          </a:p>
          <a:p>
            <a:pPr lvl="1"/>
            <a:r>
              <a:rPr lang="en-US" dirty="0"/>
              <a:t>Use   &lt;-   </a:t>
            </a:r>
            <a:r>
              <a:rPr lang="en-US" dirty="0">
                <a:solidFill>
                  <a:schemeClr val="bg2">
                    <a:lumMod val="50000"/>
                  </a:schemeClr>
                </a:solidFill>
              </a:rPr>
              <a:t>or   =</a:t>
            </a:r>
            <a:endParaRPr lang="en-US" dirty="0"/>
          </a:p>
          <a:p>
            <a:r>
              <a:rPr lang="en-US" dirty="0"/>
              <a:t>Function calls:</a:t>
            </a:r>
          </a:p>
          <a:p>
            <a:pPr lvl="1"/>
            <a:r>
              <a:rPr lang="en-US" dirty="0"/>
              <a:t>Foo(x, …)</a:t>
            </a:r>
          </a:p>
          <a:p>
            <a:r>
              <a:rPr lang="en-US" dirty="0"/>
              <a:t>Notes:</a:t>
            </a:r>
          </a:p>
          <a:p>
            <a:pPr lvl="1"/>
            <a:r>
              <a:rPr lang="en-US" dirty="0"/>
              <a:t>Start a note line using “#”</a:t>
            </a:r>
          </a:p>
          <a:p>
            <a:r>
              <a:rPr lang="en-US" dirty="0"/>
              <a:t>Reserved namespaces</a:t>
            </a:r>
          </a:p>
          <a:p>
            <a:pPr lvl="1"/>
            <a:r>
              <a:rPr lang="en-US" dirty="0"/>
              <a:t>TRUE, FALSE, if, NA, NULL, arithmetic operators (+, -, etc.)</a:t>
            </a:r>
          </a:p>
          <a:p>
            <a:pPr lvl="1"/>
            <a:r>
              <a:rPr lang="en-US" dirty="0"/>
              <a:t>Objects starting with “_” or numbers</a:t>
            </a:r>
          </a:p>
          <a:p>
            <a:r>
              <a:rPr lang="en-US" dirty="0"/>
              <a:t>Case sensitive</a:t>
            </a:r>
          </a:p>
        </p:txBody>
      </p:sp>
      <p:sp>
        <p:nvSpPr>
          <p:cNvPr id="4" name="Slide Number Placeholder 3">
            <a:extLst>
              <a:ext uri="{FF2B5EF4-FFF2-40B4-BE49-F238E27FC236}">
                <a16:creationId xmlns:a16="http://schemas.microsoft.com/office/drawing/2014/main" id="{7B316E34-C5CC-364C-BFAE-C3F70C07118F}"/>
              </a:ext>
            </a:extLst>
          </p:cNvPr>
          <p:cNvSpPr>
            <a:spLocks noGrp="1"/>
          </p:cNvSpPr>
          <p:nvPr>
            <p:ph type="sldNum" sz="quarter" idx="12"/>
          </p:nvPr>
        </p:nvSpPr>
        <p:spPr/>
        <p:txBody>
          <a:bodyPr/>
          <a:lstStyle/>
          <a:p>
            <a:fld id="{E6E5AD94-8CD5-9A4B-B9F7-1A29B6665B22}" type="slidenum">
              <a:rPr lang="en-US" smtClean="0"/>
              <a:t>15</a:t>
            </a:fld>
            <a:endParaRPr lang="en-US"/>
          </a:p>
        </p:txBody>
      </p:sp>
    </p:spTree>
    <p:extLst>
      <p:ext uri="{BB962C8B-B14F-4D97-AF65-F5344CB8AC3E}">
        <p14:creationId xmlns:p14="http://schemas.microsoft.com/office/powerpoint/2010/main" val="791232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FC0959-5336-154A-A650-67434FC741BA}"/>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Syntax: Examples</a:t>
            </a:r>
          </a:p>
        </p:txBody>
      </p:sp>
      <p:pic>
        <p:nvPicPr>
          <p:cNvPr id="5" name="Picture 4" descr="A screenshot of a social media post&#10;&#10;Description automatically generated">
            <a:extLst>
              <a:ext uri="{FF2B5EF4-FFF2-40B4-BE49-F238E27FC236}">
                <a16:creationId xmlns:a16="http://schemas.microsoft.com/office/drawing/2014/main" id="{BA9B120E-21CA-3C45-BD07-F08E2D0E4DE9}"/>
              </a:ext>
            </a:extLst>
          </p:cNvPr>
          <p:cNvPicPr>
            <a:picLocks noChangeAspect="1"/>
          </p:cNvPicPr>
          <p:nvPr/>
        </p:nvPicPr>
        <p:blipFill rotWithShape="1">
          <a:blip r:embed="rId2"/>
          <a:srcRect l="-218" t="348" r="218" b="15094"/>
          <a:stretch/>
        </p:blipFill>
        <p:spPr>
          <a:xfrm>
            <a:off x="4024032" y="19050"/>
            <a:ext cx="7683780" cy="5778848"/>
          </a:xfrm>
          <a:prstGeom prst="rect">
            <a:avLst/>
          </a:prstGeom>
        </p:spPr>
      </p:pic>
      <p:sp>
        <p:nvSpPr>
          <p:cNvPr id="3" name="Slide Number Placeholder 2">
            <a:extLst>
              <a:ext uri="{FF2B5EF4-FFF2-40B4-BE49-F238E27FC236}">
                <a16:creationId xmlns:a16="http://schemas.microsoft.com/office/drawing/2014/main" id="{18BA95EA-1D2B-4448-AA52-AE2FAAD065E9}"/>
              </a:ext>
            </a:extLst>
          </p:cNvPr>
          <p:cNvSpPr>
            <a:spLocks noGrp="1"/>
          </p:cNvSpPr>
          <p:nvPr>
            <p:ph type="sldNum" sz="quarter" idx="12"/>
          </p:nvPr>
        </p:nvSpPr>
        <p:spPr/>
        <p:txBody>
          <a:bodyPr/>
          <a:lstStyle/>
          <a:p>
            <a:fld id="{E6E5AD94-8CD5-9A4B-B9F7-1A29B6665B22}" type="slidenum">
              <a:rPr lang="en-US" smtClean="0"/>
              <a:t>16</a:t>
            </a:fld>
            <a:endParaRPr lang="en-US"/>
          </a:p>
        </p:txBody>
      </p:sp>
    </p:spTree>
    <p:extLst>
      <p:ext uri="{BB962C8B-B14F-4D97-AF65-F5344CB8AC3E}">
        <p14:creationId xmlns:p14="http://schemas.microsoft.com/office/powerpoint/2010/main" val="176586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880B34-3001-BD44-8D14-04EB36573783}"/>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Infix Operators</a:t>
            </a:r>
          </a:p>
        </p:txBody>
      </p:sp>
      <p:sp>
        <p:nvSpPr>
          <p:cNvPr id="3" name="Content Placeholder 2">
            <a:extLst>
              <a:ext uri="{FF2B5EF4-FFF2-40B4-BE49-F238E27FC236}">
                <a16:creationId xmlns:a16="http://schemas.microsoft.com/office/drawing/2014/main" id="{E5BEE565-60EC-A94E-8F4F-A3AF45FF15BC}"/>
              </a:ext>
            </a:extLst>
          </p:cNvPr>
          <p:cNvSpPr>
            <a:spLocks noGrp="1"/>
          </p:cNvSpPr>
          <p:nvPr>
            <p:ph idx="1"/>
          </p:nvPr>
        </p:nvSpPr>
        <p:spPr>
          <a:xfrm>
            <a:off x="5118447" y="960120"/>
            <a:ext cx="6281873" cy="4171278"/>
          </a:xfrm>
        </p:spPr>
        <p:txBody>
          <a:bodyPr>
            <a:normAutofit/>
          </a:bodyPr>
          <a:lstStyle/>
          <a:p>
            <a:r>
              <a:rPr lang="en-US" dirty="0"/>
              <a:t>Functions/methods enabling basic expressions</a:t>
            </a:r>
          </a:p>
          <a:p>
            <a:r>
              <a:rPr lang="en-US" dirty="0"/>
              <a:t>“Infix” refers to the placement of the operator between two variables</a:t>
            </a:r>
          </a:p>
          <a:p>
            <a:r>
              <a:rPr lang="en-US" dirty="0"/>
              <a:t>What you’ll care about in the beginning:</a:t>
            </a:r>
          </a:p>
          <a:p>
            <a:pPr lvl="1"/>
            <a:r>
              <a:rPr lang="en-US" sz="1800" dirty="0"/>
              <a:t>+, -, *, /, ^,&gt;, &lt;, &gt;=, &lt;=, ==, &amp;, |, =</a:t>
            </a:r>
          </a:p>
          <a:p>
            <a:r>
              <a:rPr lang="en-US" dirty="0"/>
              <a:t>Complete list at </a:t>
            </a:r>
            <a:r>
              <a:rPr lang="en-US" dirty="0">
                <a:hlinkClick r:id="rId2"/>
              </a:rPr>
              <a:t>http://applied-r.com/data-infix-operators-in-r/</a:t>
            </a:r>
            <a:endParaRPr lang="en-US" dirty="0"/>
          </a:p>
          <a:p>
            <a:pPr marL="457200" lvl="1" indent="0">
              <a:buNone/>
            </a:pPr>
            <a:endParaRPr lang="en-US" sz="1400" dirty="0"/>
          </a:p>
        </p:txBody>
      </p:sp>
      <p:sp>
        <p:nvSpPr>
          <p:cNvPr id="4" name="Slide Number Placeholder 3">
            <a:extLst>
              <a:ext uri="{FF2B5EF4-FFF2-40B4-BE49-F238E27FC236}">
                <a16:creationId xmlns:a16="http://schemas.microsoft.com/office/drawing/2014/main" id="{0F7339CD-335F-114B-A821-8860870FCE73}"/>
              </a:ext>
            </a:extLst>
          </p:cNvPr>
          <p:cNvSpPr>
            <a:spLocks noGrp="1"/>
          </p:cNvSpPr>
          <p:nvPr>
            <p:ph type="sldNum" sz="quarter" idx="12"/>
          </p:nvPr>
        </p:nvSpPr>
        <p:spPr/>
        <p:txBody>
          <a:bodyPr/>
          <a:lstStyle/>
          <a:p>
            <a:fld id="{E6E5AD94-8CD5-9A4B-B9F7-1A29B6665B22}" type="slidenum">
              <a:rPr lang="en-US" smtClean="0"/>
              <a:t>17</a:t>
            </a:fld>
            <a:endParaRPr lang="en-US"/>
          </a:p>
        </p:txBody>
      </p:sp>
    </p:spTree>
    <p:extLst>
      <p:ext uri="{BB962C8B-B14F-4D97-AF65-F5344CB8AC3E}">
        <p14:creationId xmlns:p14="http://schemas.microsoft.com/office/powerpoint/2010/main" val="949115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Booleans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Represent the outcome of a binary evaluation statement</a:t>
            </a:r>
          </a:p>
          <a:p>
            <a:r>
              <a:rPr lang="en-US" dirty="0"/>
              <a:t>FALSE or TRUE</a:t>
            </a:r>
          </a:p>
          <a:p>
            <a:r>
              <a:rPr lang="en-US" dirty="0"/>
              <a:t>R also represents </a:t>
            </a:r>
            <a:r>
              <a:rPr lang="en-US" dirty="0" err="1"/>
              <a:t>booleans</a:t>
            </a:r>
            <a:r>
              <a:rPr lang="en-US" dirty="0"/>
              <a:t> as numeric values 0 and 1</a:t>
            </a:r>
          </a:p>
          <a:p>
            <a:pPr lvl="1"/>
            <a:r>
              <a:rPr lang="en-US" sz="1400" dirty="0"/>
              <a:t>This is done under the hood, but means you can perform calculations with </a:t>
            </a:r>
            <a:r>
              <a:rPr lang="en-US" sz="1400" dirty="0" err="1"/>
              <a:t>boolean</a:t>
            </a:r>
            <a:r>
              <a:rPr lang="en-US" sz="1400" dirty="0"/>
              <a:t> values</a:t>
            </a:r>
          </a:p>
        </p:txBody>
      </p:sp>
      <p:sp>
        <p:nvSpPr>
          <p:cNvPr id="4" name="Slide Number Placeholder 3">
            <a:extLst>
              <a:ext uri="{FF2B5EF4-FFF2-40B4-BE49-F238E27FC236}">
                <a16:creationId xmlns:a16="http://schemas.microsoft.com/office/drawing/2014/main" id="{251DE6A6-D120-8A4C-B3DE-6F4D290C2092}"/>
              </a:ext>
            </a:extLst>
          </p:cNvPr>
          <p:cNvSpPr>
            <a:spLocks noGrp="1"/>
          </p:cNvSpPr>
          <p:nvPr>
            <p:ph type="sldNum" sz="quarter" idx="12"/>
          </p:nvPr>
        </p:nvSpPr>
        <p:spPr/>
        <p:txBody>
          <a:bodyPr/>
          <a:lstStyle/>
          <a:p>
            <a:fld id="{E6E5AD94-8CD5-9A4B-B9F7-1A29B6665B22}" type="slidenum">
              <a:rPr lang="en-US" smtClean="0"/>
              <a:t>18</a:t>
            </a:fld>
            <a:endParaRPr lang="en-US"/>
          </a:p>
        </p:txBody>
      </p:sp>
    </p:spTree>
    <p:extLst>
      <p:ext uri="{BB962C8B-B14F-4D97-AF65-F5344CB8AC3E}">
        <p14:creationId xmlns:p14="http://schemas.microsoft.com/office/powerpoint/2010/main" val="2220545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err="1">
                <a:solidFill>
                  <a:schemeClr val="tx1"/>
                </a:solidFill>
              </a:rPr>
              <a:t>And/Or</a:t>
            </a:r>
            <a:endParaRPr lang="en-US" sz="5400" dirty="0">
              <a:solidFill>
                <a:schemeClr val="tx1"/>
              </a:solidFill>
            </a:endParaRP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Vectorized evaluations</a:t>
            </a:r>
          </a:p>
          <a:p>
            <a:r>
              <a:rPr lang="en-US" dirty="0"/>
              <a:t>The &amp; operator is “and”</a:t>
            </a:r>
          </a:p>
          <a:p>
            <a:pPr lvl="1"/>
            <a:r>
              <a:rPr lang="en-US" sz="1400" dirty="0"/>
              <a:t>Each statement to an &amp; statement requires explicit arguments. That is, `data = 4 &amp; 5` is not valid while `data = 4 &amp; data = 5` is</a:t>
            </a:r>
          </a:p>
          <a:p>
            <a:pPr lvl="2"/>
            <a:r>
              <a:rPr lang="en-US" dirty="0"/>
              <a:t>There is a short cut for some instances like this.</a:t>
            </a:r>
          </a:p>
          <a:p>
            <a:r>
              <a:rPr lang="en-US" dirty="0"/>
              <a:t>The | operator is “or”</a:t>
            </a:r>
          </a:p>
          <a:p>
            <a:pPr lvl="1"/>
            <a:r>
              <a:rPr lang="en-US" sz="1400" dirty="0"/>
              <a:t>Same rules apply as in the “and” statements</a:t>
            </a:r>
          </a:p>
          <a:p>
            <a:r>
              <a:rPr lang="en-US" dirty="0"/>
              <a:t>&amp;&amp; and || are scalar versions of these statements</a:t>
            </a:r>
          </a:p>
          <a:p>
            <a:pPr lvl="1"/>
            <a:r>
              <a:rPr lang="en-US" sz="1400" dirty="0"/>
              <a:t>Returns only a single TRUE or FALSE statement</a:t>
            </a:r>
          </a:p>
        </p:txBody>
      </p:sp>
      <p:sp>
        <p:nvSpPr>
          <p:cNvPr id="4" name="Slide Number Placeholder 3">
            <a:extLst>
              <a:ext uri="{FF2B5EF4-FFF2-40B4-BE49-F238E27FC236}">
                <a16:creationId xmlns:a16="http://schemas.microsoft.com/office/drawing/2014/main" id="{C2D91E4C-AD16-1B4F-B544-307EDF4453DF}"/>
              </a:ext>
            </a:extLst>
          </p:cNvPr>
          <p:cNvSpPr>
            <a:spLocks noGrp="1"/>
          </p:cNvSpPr>
          <p:nvPr>
            <p:ph type="sldNum" sz="quarter" idx="12"/>
          </p:nvPr>
        </p:nvSpPr>
        <p:spPr/>
        <p:txBody>
          <a:bodyPr/>
          <a:lstStyle/>
          <a:p>
            <a:fld id="{E6E5AD94-8CD5-9A4B-B9F7-1A29B6665B22}" type="slidenum">
              <a:rPr lang="en-US" smtClean="0"/>
              <a:t>19</a:t>
            </a:fld>
            <a:endParaRPr lang="en-US"/>
          </a:p>
        </p:txBody>
      </p:sp>
    </p:spTree>
    <p:extLst>
      <p:ext uri="{BB962C8B-B14F-4D97-AF65-F5344CB8AC3E}">
        <p14:creationId xmlns:p14="http://schemas.microsoft.com/office/powerpoint/2010/main" val="3683748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9765F-9F80-A040-9F82-2A196D3B9091}"/>
              </a:ext>
            </a:extLst>
          </p:cNvPr>
          <p:cNvSpPr>
            <a:spLocks noGrp="1"/>
          </p:cNvSpPr>
          <p:nvPr>
            <p:ph type="title"/>
          </p:nvPr>
        </p:nvSpPr>
        <p:spPr/>
        <p:txBody>
          <a:bodyPr/>
          <a:lstStyle/>
          <a:p>
            <a:r>
              <a:rPr lang="en-US" dirty="0"/>
              <a:t>Presentation Goals</a:t>
            </a:r>
          </a:p>
        </p:txBody>
      </p:sp>
      <p:sp>
        <p:nvSpPr>
          <p:cNvPr id="3" name="Content Placeholder 2">
            <a:extLst>
              <a:ext uri="{FF2B5EF4-FFF2-40B4-BE49-F238E27FC236}">
                <a16:creationId xmlns:a16="http://schemas.microsoft.com/office/drawing/2014/main" id="{38B5A17C-A8C6-0D4D-A583-021430EF658D}"/>
              </a:ext>
            </a:extLst>
          </p:cNvPr>
          <p:cNvSpPr>
            <a:spLocks noGrp="1"/>
          </p:cNvSpPr>
          <p:nvPr>
            <p:ph idx="1"/>
          </p:nvPr>
        </p:nvSpPr>
        <p:spPr/>
        <p:txBody>
          <a:bodyPr>
            <a:normAutofit/>
          </a:bodyPr>
          <a:lstStyle/>
          <a:p>
            <a:r>
              <a:rPr lang="en-US" sz="2800" dirty="0"/>
              <a:t>Broad introduction to the R programming language</a:t>
            </a:r>
          </a:p>
          <a:p>
            <a:r>
              <a:rPr lang="en-US" sz="2800" dirty="0"/>
              <a:t>Overview of R’s key components</a:t>
            </a:r>
          </a:p>
          <a:p>
            <a:r>
              <a:rPr lang="en-US" sz="2800" dirty="0"/>
              <a:t>Introduce the {</a:t>
            </a:r>
            <a:r>
              <a:rPr lang="en-US" sz="2800" dirty="0" err="1"/>
              <a:t>tidyverse</a:t>
            </a:r>
            <a:r>
              <a:rPr lang="en-US" sz="2800" dirty="0"/>
              <a:t>}</a:t>
            </a:r>
          </a:p>
        </p:txBody>
      </p:sp>
      <p:sp>
        <p:nvSpPr>
          <p:cNvPr id="4" name="Slide Number Placeholder 3">
            <a:extLst>
              <a:ext uri="{FF2B5EF4-FFF2-40B4-BE49-F238E27FC236}">
                <a16:creationId xmlns:a16="http://schemas.microsoft.com/office/drawing/2014/main" id="{D4540999-0D1D-F143-A844-1936812BB735}"/>
              </a:ext>
            </a:extLst>
          </p:cNvPr>
          <p:cNvSpPr>
            <a:spLocks noGrp="1"/>
          </p:cNvSpPr>
          <p:nvPr>
            <p:ph type="sldNum" sz="quarter" idx="12"/>
          </p:nvPr>
        </p:nvSpPr>
        <p:spPr/>
        <p:txBody>
          <a:bodyPr/>
          <a:lstStyle/>
          <a:p>
            <a:fld id="{E6E5AD94-8CD5-9A4B-B9F7-1A29B6665B22}" type="slidenum">
              <a:rPr lang="en-US" smtClean="0"/>
              <a:t>2</a:t>
            </a:fld>
            <a:endParaRPr lang="en-US"/>
          </a:p>
        </p:txBody>
      </p:sp>
    </p:spTree>
    <p:extLst>
      <p:ext uri="{BB962C8B-B14F-4D97-AF65-F5344CB8AC3E}">
        <p14:creationId xmlns:p14="http://schemas.microsoft.com/office/powerpoint/2010/main" val="3489863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And/Or: Example</a:t>
            </a:r>
          </a:p>
        </p:txBody>
      </p:sp>
      <p:pic>
        <p:nvPicPr>
          <p:cNvPr id="6" name="Picture 5" descr="A screenshot of a cell phone&#10;&#10;Description automatically generated">
            <a:extLst>
              <a:ext uri="{FF2B5EF4-FFF2-40B4-BE49-F238E27FC236}">
                <a16:creationId xmlns:a16="http://schemas.microsoft.com/office/drawing/2014/main" id="{08600FFA-D10C-DB45-9276-BA90590CF87B}"/>
              </a:ext>
            </a:extLst>
          </p:cNvPr>
          <p:cNvPicPr>
            <a:picLocks noChangeAspect="1"/>
          </p:cNvPicPr>
          <p:nvPr/>
        </p:nvPicPr>
        <p:blipFill>
          <a:blip r:embed="rId2"/>
          <a:stretch>
            <a:fillRect/>
          </a:stretch>
        </p:blipFill>
        <p:spPr>
          <a:xfrm>
            <a:off x="4982451" y="767551"/>
            <a:ext cx="8299000" cy="4729168"/>
          </a:xfrm>
          <a:prstGeom prst="rect">
            <a:avLst/>
          </a:prstGeom>
        </p:spPr>
      </p:pic>
      <p:sp>
        <p:nvSpPr>
          <p:cNvPr id="7" name="Slide Number Placeholder 6">
            <a:extLst>
              <a:ext uri="{FF2B5EF4-FFF2-40B4-BE49-F238E27FC236}">
                <a16:creationId xmlns:a16="http://schemas.microsoft.com/office/drawing/2014/main" id="{3B5521AA-9D37-D549-BBFE-BA5BDF939CDA}"/>
              </a:ext>
            </a:extLst>
          </p:cNvPr>
          <p:cNvSpPr>
            <a:spLocks noGrp="1"/>
          </p:cNvSpPr>
          <p:nvPr>
            <p:ph type="sldNum" sz="quarter" idx="12"/>
          </p:nvPr>
        </p:nvSpPr>
        <p:spPr/>
        <p:txBody>
          <a:bodyPr/>
          <a:lstStyle/>
          <a:p>
            <a:fld id="{E6E5AD94-8CD5-9A4B-B9F7-1A29B6665B22}" type="slidenum">
              <a:rPr lang="en-US" smtClean="0"/>
              <a:t>20</a:t>
            </a:fld>
            <a:endParaRPr lang="en-US"/>
          </a:p>
        </p:txBody>
      </p:sp>
    </p:spTree>
    <p:extLst>
      <p:ext uri="{BB962C8B-B14F-4D97-AF65-F5344CB8AC3E}">
        <p14:creationId xmlns:p14="http://schemas.microsoft.com/office/powerpoint/2010/main" val="2955123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Classes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What is a class?</a:t>
            </a:r>
          </a:p>
          <a:p>
            <a:pPr lvl="1"/>
            <a:r>
              <a:rPr lang="en-US" sz="1800" dirty="0"/>
              <a:t>Determination of the data being handled</a:t>
            </a:r>
          </a:p>
          <a:p>
            <a:pPr lvl="1"/>
            <a:r>
              <a:rPr lang="en-US" sz="1800" dirty="0"/>
              <a:t>Alters how functions can/will treat the data</a:t>
            </a:r>
          </a:p>
          <a:p>
            <a:r>
              <a:rPr lang="en-US" dirty="0"/>
              <a:t>Why does this matter?</a:t>
            </a:r>
          </a:p>
          <a:p>
            <a:pPr lvl="1"/>
            <a:r>
              <a:rPr lang="en-US" sz="1800" dirty="0"/>
              <a:t>Troubleshooting!</a:t>
            </a:r>
          </a:p>
          <a:p>
            <a:r>
              <a:rPr lang="en-US" dirty="0"/>
              <a:t>What are the classes in R?</a:t>
            </a:r>
          </a:p>
          <a:p>
            <a:pPr lvl="1"/>
            <a:r>
              <a:rPr lang="en-US" sz="1800" dirty="0"/>
              <a:t>Character, factor, numeric (integer or double) logical, </a:t>
            </a:r>
            <a:r>
              <a:rPr lang="en-US" sz="1800" dirty="0">
                <a:solidFill>
                  <a:schemeClr val="bg2">
                    <a:lumMod val="75000"/>
                  </a:schemeClr>
                </a:solidFill>
              </a:rPr>
              <a:t>raw, complex</a:t>
            </a:r>
          </a:p>
        </p:txBody>
      </p:sp>
      <p:sp>
        <p:nvSpPr>
          <p:cNvPr id="4" name="Slide Number Placeholder 3">
            <a:extLst>
              <a:ext uri="{FF2B5EF4-FFF2-40B4-BE49-F238E27FC236}">
                <a16:creationId xmlns:a16="http://schemas.microsoft.com/office/drawing/2014/main" id="{56A85250-613F-4C4E-AAA6-30D5F8382FA7}"/>
              </a:ext>
            </a:extLst>
          </p:cNvPr>
          <p:cNvSpPr>
            <a:spLocks noGrp="1"/>
          </p:cNvSpPr>
          <p:nvPr>
            <p:ph type="sldNum" sz="quarter" idx="12"/>
          </p:nvPr>
        </p:nvSpPr>
        <p:spPr/>
        <p:txBody>
          <a:bodyPr/>
          <a:lstStyle/>
          <a:p>
            <a:fld id="{E6E5AD94-8CD5-9A4B-B9F7-1A29B6665B22}" type="slidenum">
              <a:rPr lang="en-US" smtClean="0"/>
              <a:t>21</a:t>
            </a:fld>
            <a:endParaRPr lang="en-US"/>
          </a:p>
        </p:txBody>
      </p:sp>
    </p:spTree>
    <p:extLst>
      <p:ext uri="{BB962C8B-B14F-4D97-AF65-F5344CB8AC3E}">
        <p14:creationId xmlns:p14="http://schemas.microsoft.com/office/powerpoint/2010/main" val="3314877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CAA4FD-825E-FF42-85AC-542DB00B678F}"/>
              </a:ext>
            </a:extLst>
          </p:cNvPr>
          <p:cNvSpPr/>
          <p:nvPr/>
        </p:nvSpPr>
        <p:spPr>
          <a:xfrm>
            <a:off x="5147569" y="1986353"/>
            <a:ext cx="5457824" cy="3273935"/>
          </a:xfrm>
          <a:prstGeom prst="rect">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Classes: Atomic Hierarchy</a:t>
            </a:r>
          </a:p>
        </p:txBody>
      </p:sp>
      <p:pic>
        <p:nvPicPr>
          <p:cNvPr id="5" name="Content Placeholder 4" descr="A close up of a logo&#10;&#10;Description automatically generated">
            <a:extLst>
              <a:ext uri="{FF2B5EF4-FFF2-40B4-BE49-F238E27FC236}">
                <a16:creationId xmlns:a16="http://schemas.microsoft.com/office/drawing/2014/main" id="{B6E1CB16-69D4-6145-8063-BC312467072A}"/>
              </a:ext>
            </a:extLst>
          </p:cNvPr>
          <p:cNvPicPr>
            <a:picLocks noGrp="1" noChangeAspect="1"/>
          </p:cNvPicPr>
          <p:nvPr>
            <p:ph idx="1"/>
          </p:nvPr>
        </p:nvPicPr>
        <p:blipFill>
          <a:blip r:embed="rId3"/>
          <a:stretch>
            <a:fillRect/>
          </a:stretch>
        </p:blipFill>
        <p:spPr>
          <a:xfrm>
            <a:off x="5168901" y="884815"/>
            <a:ext cx="5279626" cy="4114223"/>
          </a:xfrm>
        </p:spPr>
      </p:pic>
      <p:sp>
        <p:nvSpPr>
          <p:cNvPr id="6" name="Rectangle 5">
            <a:extLst>
              <a:ext uri="{FF2B5EF4-FFF2-40B4-BE49-F238E27FC236}">
                <a16:creationId xmlns:a16="http://schemas.microsoft.com/office/drawing/2014/main" id="{CF86C079-17DE-E54E-8035-1258D8D8DCB7}"/>
              </a:ext>
            </a:extLst>
          </p:cNvPr>
          <p:cNvSpPr/>
          <p:nvPr/>
        </p:nvSpPr>
        <p:spPr>
          <a:xfrm>
            <a:off x="5258000" y="4266075"/>
            <a:ext cx="5236963" cy="86532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36EC91C-C568-0847-88F2-BDDF1DCCB209}"/>
              </a:ext>
            </a:extLst>
          </p:cNvPr>
          <p:cNvSpPr/>
          <p:nvPr/>
        </p:nvSpPr>
        <p:spPr>
          <a:xfrm>
            <a:off x="6590581" y="3421856"/>
            <a:ext cx="2173857" cy="1577182"/>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F95AFCC-5D97-2841-8884-D356B91A3E69}"/>
              </a:ext>
            </a:extLst>
          </p:cNvPr>
          <p:cNvSpPr/>
          <p:nvPr/>
        </p:nvSpPr>
        <p:spPr>
          <a:xfrm>
            <a:off x="5115897" y="2012867"/>
            <a:ext cx="5436492" cy="3145045"/>
          </a:xfrm>
          <a:prstGeom prst="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97C352A-0C3F-7E42-A902-51E0BEDF0995}"/>
              </a:ext>
            </a:extLst>
          </p:cNvPr>
          <p:cNvSpPr>
            <a:spLocks noGrp="1"/>
          </p:cNvSpPr>
          <p:nvPr>
            <p:ph type="sldNum" sz="quarter" idx="12"/>
          </p:nvPr>
        </p:nvSpPr>
        <p:spPr/>
        <p:txBody>
          <a:bodyPr/>
          <a:lstStyle/>
          <a:p>
            <a:fld id="{E6E5AD94-8CD5-9A4B-B9F7-1A29B6665B22}" type="slidenum">
              <a:rPr lang="en-US" smtClean="0"/>
              <a:t>22</a:t>
            </a:fld>
            <a:endParaRPr lang="en-US"/>
          </a:p>
        </p:txBody>
      </p:sp>
    </p:spTree>
    <p:extLst>
      <p:ext uri="{BB962C8B-B14F-4D97-AF65-F5344CB8AC3E}">
        <p14:creationId xmlns:p14="http://schemas.microsoft.com/office/powerpoint/2010/main" val="3624002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Classes: Numeric</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dirty="0"/>
              <a:t>Can be represented as either integer or double</a:t>
            </a:r>
          </a:p>
          <a:p>
            <a:r>
              <a:rPr lang="en-US" dirty="0"/>
              <a:t>Integers can be explicitly declared by typing “L”</a:t>
            </a:r>
          </a:p>
          <a:p>
            <a:pPr lvl="1"/>
            <a:r>
              <a:rPr lang="en-US" dirty="0"/>
              <a:t>Ex: the integer ten can be explicitly written 10L </a:t>
            </a:r>
          </a:p>
          <a:p>
            <a:r>
              <a:rPr lang="en-US" dirty="0"/>
              <a:t>Really only impacts processing speeds, but important to know as you will see both</a:t>
            </a:r>
          </a:p>
        </p:txBody>
      </p:sp>
      <p:sp>
        <p:nvSpPr>
          <p:cNvPr id="4" name="Slide Number Placeholder 3">
            <a:extLst>
              <a:ext uri="{FF2B5EF4-FFF2-40B4-BE49-F238E27FC236}">
                <a16:creationId xmlns:a16="http://schemas.microsoft.com/office/drawing/2014/main" id="{AC7697FB-BAB8-6648-A790-58DBE56277E4}"/>
              </a:ext>
            </a:extLst>
          </p:cNvPr>
          <p:cNvSpPr>
            <a:spLocks noGrp="1"/>
          </p:cNvSpPr>
          <p:nvPr>
            <p:ph type="sldNum" sz="quarter" idx="12"/>
          </p:nvPr>
        </p:nvSpPr>
        <p:spPr/>
        <p:txBody>
          <a:bodyPr/>
          <a:lstStyle/>
          <a:p>
            <a:fld id="{E6E5AD94-8CD5-9A4B-B9F7-1A29B6665B22}" type="slidenum">
              <a:rPr lang="en-US" smtClean="0"/>
              <a:t>23</a:t>
            </a:fld>
            <a:endParaRPr lang="en-US"/>
          </a:p>
        </p:txBody>
      </p:sp>
    </p:spTree>
    <p:extLst>
      <p:ext uri="{BB962C8B-B14F-4D97-AF65-F5344CB8AC3E}">
        <p14:creationId xmlns:p14="http://schemas.microsoft.com/office/powerpoint/2010/main" val="3994507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Classes: Factors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sz="1600" dirty="0"/>
              <a:t>Similar </a:t>
            </a:r>
            <a:r>
              <a:rPr lang="en-US" sz="1600" i="1" dirty="0"/>
              <a:t>appearance</a:t>
            </a:r>
            <a:r>
              <a:rPr lang="en-US" sz="1600" dirty="0"/>
              <a:t> to characters</a:t>
            </a:r>
          </a:p>
          <a:p>
            <a:r>
              <a:rPr lang="en-US" sz="1600" dirty="0"/>
              <a:t>Data </a:t>
            </a:r>
            <a:r>
              <a:rPr lang="en-US" sz="1600" i="1" dirty="0"/>
              <a:t>structure</a:t>
            </a:r>
            <a:r>
              <a:rPr lang="en-US" sz="1600" dirty="0"/>
              <a:t> is actually as an integer!</a:t>
            </a:r>
          </a:p>
          <a:p>
            <a:pPr lvl="1"/>
            <a:r>
              <a:rPr lang="en-US" sz="1400" dirty="0"/>
              <a:t>Class() = factor, but </a:t>
            </a:r>
            <a:r>
              <a:rPr lang="en-US" sz="1400" dirty="0" err="1"/>
              <a:t>typeof</a:t>
            </a:r>
            <a:r>
              <a:rPr lang="en-US" sz="1400" dirty="0"/>
              <a:t>() = integer</a:t>
            </a:r>
          </a:p>
        </p:txBody>
      </p:sp>
      <p:sp>
        <p:nvSpPr>
          <p:cNvPr id="4" name="Slide Number Placeholder 3">
            <a:extLst>
              <a:ext uri="{FF2B5EF4-FFF2-40B4-BE49-F238E27FC236}">
                <a16:creationId xmlns:a16="http://schemas.microsoft.com/office/drawing/2014/main" id="{B80D571E-2CFA-B94D-95D6-018962AEA62B}"/>
              </a:ext>
            </a:extLst>
          </p:cNvPr>
          <p:cNvSpPr>
            <a:spLocks noGrp="1"/>
          </p:cNvSpPr>
          <p:nvPr>
            <p:ph type="sldNum" sz="quarter" idx="12"/>
          </p:nvPr>
        </p:nvSpPr>
        <p:spPr/>
        <p:txBody>
          <a:bodyPr/>
          <a:lstStyle/>
          <a:p>
            <a:fld id="{E6E5AD94-8CD5-9A4B-B9F7-1A29B6665B22}" type="slidenum">
              <a:rPr lang="en-US" smtClean="0"/>
              <a:t>24</a:t>
            </a:fld>
            <a:endParaRPr lang="en-US"/>
          </a:p>
        </p:txBody>
      </p:sp>
    </p:spTree>
    <p:extLst>
      <p:ext uri="{BB962C8B-B14F-4D97-AF65-F5344CB8AC3E}">
        <p14:creationId xmlns:p14="http://schemas.microsoft.com/office/powerpoint/2010/main" val="3819178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Classes: Factors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sz="1600" dirty="0"/>
              <a:t>Factors contain levels represented by numbers</a:t>
            </a:r>
          </a:p>
          <a:p>
            <a:pPr lvl="1"/>
            <a:r>
              <a:rPr lang="en-US" sz="1400" dirty="0"/>
              <a:t>Initial levels determined by alphanumeric order</a:t>
            </a:r>
          </a:p>
          <a:p>
            <a:r>
              <a:rPr lang="en-US" sz="1600" dirty="0"/>
              <a:t>Can be either numbers or strings</a:t>
            </a:r>
          </a:p>
          <a:p>
            <a:pPr lvl="1"/>
            <a:r>
              <a:rPr lang="en-US" sz="1400" dirty="0"/>
              <a:t>Note that they are NOT of the numeric class—you can set </a:t>
            </a:r>
            <a:r>
              <a:rPr lang="en-US" sz="1400" dirty="0" err="1"/>
              <a:t>numerics</a:t>
            </a:r>
            <a:r>
              <a:rPr lang="en-US" sz="1400" dirty="0"/>
              <a:t> to be factors if desired</a:t>
            </a:r>
          </a:p>
          <a:p>
            <a:r>
              <a:rPr lang="en-US" sz="1600" dirty="0"/>
              <a:t>See factor(), ordered(), and relevel() for help</a:t>
            </a:r>
          </a:p>
        </p:txBody>
      </p:sp>
      <p:sp>
        <p:nvSpPr>
          <p:cNvPr id="4" name="Slide Number Placeholder 3">
            <a:extLst>
              <a:ext uri="{FF2B5EF4-FFF2-40B4-BE49-F238E27FC236}">
                <a16:creationId xmlns:a16="http://schemas.microsoft.com/office/drawing/2014/main" id="{43483FFC-04EE-4B47-BB2A-66E39BAA9DE7}"/>
              </a:ext>
            </a:extLst>
          </p:cNvPr>
          <p:cNvSpPr>
            <a:spLocks noGrp="1"/>
          </p:cNvSpPr>
          <p:nvPr>
            <p:ph type="sldNum" sz="quarter" idx="12"/>
          </p:nvPr>
        </p:nvSpPr>
        <p:spPr/>
        <p:txBody>
          <a:bodyPr/>
          <a:lstStyle/>
          <a:p>
            <a:fld id="{E6E5AD94-8CD5-9A4B-B9F7-1A29B6665B22}" type="slidenum">
              <a:rPr lang="en-US" smtClean="0"/>
              <a:t>25</a:t>
            </a:fld>
            <a:endParaRPr lang="en-US"/>
          </a:p>
        </p:txBody>
      </p:sp>
    </p:spTree>
    <p:extLst>
      <p:ext uri="{BB962C8B-B14F-4D97-AF65-F5344CB8AC3E}">
        <p14:creationId xmlns:p14="http://schemas.microsoft.com/office/powerpoint/2010/main" val="1901508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Classes: Important Functions</a:t>
            </a:r>
          </a:p>
        </p:txBody>
      </p:sp>
      <p:sp>
        <p:nvSpPr>
          <p:cNvPr id="3" name="Content Placeholder 2">
            <a:extLst>
              <a:ext uri="{FF2B5EF4-FFF2-40B4-BE49-F238E27FC236}">
                <a16:creationId xmlns:a16="http://schemas.microsoft.com/office/drawing/2014/main" id="{2C56761F-9296-1D4B-AA49-A92FDCBAC455}"/>
              </a:ext>
            </a:extLst>
          </p:cNvPr>
          <p:cNvSpPr>
            <a:spLocks noGrp="1"/>
          </p:cNvSpPr>
          <p:nvPr>
            <p:ph idx="1"/>
          </p:nvPr>
        </p:nvSpPr>
        <p:spPr>
          <a:xfrm>
            <a:off x="5118447" y="960120"/>
            <a:ext cx="6281873" cy="4171278"/>
          </a:xfrm>
        </p:spPr>
        <p:txBody>
          <a:bodyPr>
            <a:normAutofit/>
          </a:bodyPr>
          <a:lstStyle/>
          <a:p>
            <a:r>
              <a:rPr lang="en-US" sz="1600" dirty="0"/>
              <a:t>Will often need to check classes and convert between classes</a:t>
            </a:r>
          </a:p>
          <a:p>
            <a:r>
              <a:rPr lang="en-US" sz="1600" dirty="0"/>
              <a:t>Check classes</a:t>
            </a:r>
          </a:p>
          <a:p>
            <a:pPr lvl="1"/>
            <a:r>
              <a:rPr lang="en-US" sz="1400" dirty="0"/>
              <a:t>Class()</a:t>
            </a:r>
          </a:p>
          <a:p>
            <a:pPr lvl="1"/>
            <a:r>
              <a:rPr lang="en-US" sz="1400" dirty="0" err="1"/>
              <a:t>Is.factor</a:t>
            </a:r>
            <a:r>
              <a:rPr lang="en-US" sz="1400" dirty="0"/>
              <a:t>(), </a:t>
            </a:r>
            <a:r>
              <a:rPr lang="en-US" sz="1400" dirty="0" err="1"/>
              <a:t>is.numeric</a:t>
            </a:r>
            <a:r>
              <a:rPr lang="en-US" sz="1400" dirty="0"/>
              <a:t>(), </a:t>
            </a:r>
            <a:r>
              <a:rPr lang="en-US" sz="1400" dirty="0" err="1"/>
              <a:t>is.character</a:t>
            </a:r>
            <a:r>
              <a:rPr lang="en-US" sz="1400" dirty="0"/>
              <a:t>(), </a:t>
            </a:r>
            <a:r>
              <a:rPr lang="en-US" sz="1400" dirty="0" err="1"/>
              <a:t>as.logical</a:t>
            </a:r>
            <a:r>
              <a:rPr lang="en-US" sz="1400" dirty="0"/>
              <a:t>(), </a:t>
            </a:r>
            <a:r>
              <a:rPr lang="en-US" sz="1400" dirty="0" err="1"/>
              <a:t>as.date</a:t>
            </a:r>
            <a:r>
              <a:rPr lang="en-US" sz="1400" dirty="0"/>
              <a:t>()</a:t>
            </a:r>
            <a:endParaRPr lang="en-US" sz="1600" dirty="0"/>
          </a:p>
          <a:p>
            <a:r>
              <a:rPr lang="en-US" sz="1600" dirty="0"/>
              <a:t>Change classes</a:t>
            </a:r>
          </a:p>
          <a:p>
            <a:pPr lvl="1"/>
            <a:r>
              <a:rPr lang="en-US" sz="1400" dirty="0" err="1"/>
              <a:t>As.factor</a:t>
            </a:r>
            <a:r>
              <a:rPr lang="en-US" sz="1400" dirty="0"/>
              <a:t>(), </a:t>
            </a:r>
            <a:r>
              <a:rPr lang="en-US" sz="1400" dirty="0" err="1"/>
              <a:t>as.numeric</a:t>
            </a:r>
            <a:r>
              <a:rPr lang="en-US" sz="1400" dirty="0"/>
              <a:t>(), as.character(), </a:t>
            </a:r>
            <a:r>
              <a:rPr lang="en-US" sz="1400" dirty="0" err="1"/>
              <a:t>is.logical</a:t>
            </a:r>
            <a:r>
              <a:rPr lang="en-US" sz="1400" dirty="0"/>
              <a:t>(), </a:t>
            </a:r>
            <a:r>
              <a:rPr lang="en-US" sz="1400" dirty="0" err="1"/>
              <a:t>is.date</a:t>
            </a:r>
            <a:r>
              <a:rPr lang="en-US" sz="1400" dirty="0"/>
              <a:t>()</a:t>
            </a:r>
          </a:p>
        </p:txBody>
      </p:sp>
      <p:sp>
        <p:nvSpPr>
          <p:cNvPr id="4" name="Slide Number Placeholder 3">
            <a:extLst>
              <a:ext uri="{FF2B5EF4-FFF2-40B4-BE49-F238E27FC236}">
                <a16:creationId xmlns:a16="http://schemas.microsoft.com/office/drawing/2014/main" id="{C09717F6-E08E-E545-9FE2-84DDFD0E77B3}"/>
              </a:ext>
            </a:extLst>
          </p:cNvPr>
          <p:cNvSpPr>
            <a:spLocks noGrp="1"/>
          </p:cNvSpPr>
          <p:nvPr>
            <p:ph type="sldNum" sz="quarter" idx="12"/>
          </p:nvPr>
        </p:nvSpPr>
        <p:spPr/>
        <p:txBody>
          <a:bodyPr/>
          <a:lstStyle/>
          <a:p>
            <a:fld id="{E6E5AD94-8CD5-9A4B-B9F7-1A29B6665B22}" type="slidenum">
              <a:rPr lang="en-US" smtClean="0"/>
              <a:t>26</a:t>
            </a:fld>
            <a:endParaRPr lang="en-US"/>
          </a:p>
        </p:txBody>
      </p:sp>
    </p:spTree>
    <p:extLst>
      <p:ext uri="{BB962C8B-B14F-4D97-AF65-F5344CB8AC3E}">
        <p14:creationId xmlns:p14="http://schemas.microsoft.com/office/powerpoint/2010/main" val="3998324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B5FA9-EBBD-0043-9E36-237A05254CB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Functions</a:t>
            </a:r>
          </a:p>
        </p:txBody>
      </p:sp>
      <p:sp>
        <p:nvSpPr>
          <p:cNvPr id="3" name="Content Placeholder 2">
            <a:extLst>
              <a:ext uri="{FF2B5EF4-FFF2-40B4-BE49-F238E27FC236}">
                <a16:creationId xmlns:a16="http://schemas.microsoft.com/office/drawing/2014/main" id="{3E8C6C90-AD3D-FD42-A8AD-4D30269325F7}"/>
              </a:ext>
            </a:extLst>
          </p:cNvPr>
          <p:cNvSpPr>
            <a:spLocks noGrp="1"/>
          </p:cNvSpPr>
          <p:nvPr>
            <p:ph idx="1"/>
          </p:nvPr>
        </p:nvSpPr>
        <p:spPr>
          <a:xfrm>
            <a:off x="5118447" y="960120"/>
            <a:ext cx="6281873" cy="4171278"/>
          </a:xfrm>
        </p:spPr>
        <p:txBody>
          <a:bodyPr>
            <a:normAutofit/>
          </a:bodyPr>
          <a:lstStyle/>
          <a:p>
            <a:r>
              <a:rPr lang="en-US" dirty="0"/>
              <a:t>Take an object and a set of arguments</a:t>
            </a:r>
          </a:p>
          <a:p>
            <a:pPr lvl="1"/>
            <a:r>
              <a:rPr lang="en-US" sz="1400" dirty="0"/>
              <a:t>Object is typically a vector or </a:t>
            </a:r>
            <a:r>
              <a:rPr lang="en-US" sz="1400" dirty="0" err="1"/>
              <a:t>dataframe</a:t>
            </a:r>
            <a:endParaRPr lang="en-US" sz="1400" dirty="0"/>
          </a:p>
          <a:p>
            <a:r>
              <a:rPr lang="en-US" dirty="0"/>
              <a:t>Arguments should be named explicitly </a:t>
            </a:r>
          </a:p>
          <a:p>
            <a:pPr lvl="1"/>
            <a:r>
              <a:rPr lang="en-US" dirty="0"/>
              <a:t>R accepts positional and partial matching, however</a:t>
            </a:r>
          </a:p>
          <a:p>
            <a:r>
              <a:rPr lang="en-US" dirty="0"/>
              <a:t>Idea and syntax will be similar to most any other programming languages</a:t>
            </a:r>
          </a:p>
          <a:p>
            <a:r>
              <a:rPr lang="en-US" dirty="0"/>
              <a:t>User-defined and built-in functions</a:t>
            </a:r>
          </a:p>
        </p:txBody>
      </p:sp>
      <p:sp>
        <p:nvSpPr>
          <p:cNvPr id="4" name="Slide Number Placeholder 3">
            <a:extLst>
              <a:ext uri="{FF2B5EF4-FFF2-40B4-BE49-F238E27FC236}">
                <a16:creationId xmlns:a16="http://schemas.microsoft.com/office/drawing/2014/main" id="{7EF06B0B-2540-5E4C-8256-CC38FEA0916D}"/>
              </a:ext>
            </a:extLst>
          </p:cNvPr>
          <p:cNvSpPr>
            <a:spLocks noGrp="1"/>
          </p:cNvSpPr>
          <p:nvPr>
            <p:ph type="sldNum" sz="quarter" idx="12"/>
          </p:nvPr>
        </p:nvSpPr>
        <p:spPr/>
        <p:txBody>
          <a:bodyPr/>
          <a:lstStyle/>
          <a:p>
            <a:fld id="{E6E5AD94-8CD5-9A4B-B9F7-1A29B6665B22}" type="slidenum">
              <a:rPr lang="en-US" smtClean="0"/>
              <a:t>27</a:t>
            </a:fld>
            <a:endParaRPr lang="en-US"/>
          </a:p>
        </p:txBody>
      </p:sp>
    </p:spTree>
    <p:extLst>
      <p:ext uri="{BB962C8B-B14F-4D97-AF65-F5344CB8AC3E}">
        <p14:creationId xmlns:p14="http://schemas.microsoft.com/office/powerpoint/2010/main" val="551522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B5FA9-EBBD-0043-9E36-237A05254CB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Functions: Example</a:t>
            </a:r>
          </a:p>
        </p:txBody>
      </p:sp>
      <p:pic>
        <p:nvPicPr>
          <p:cNvPr id="7" name="Picture 6" descr="A screenshot of a cell phone&#10;&#10;Description automatically generated">
            <a:extLst>
              <a:ext uri="{FF2B5EF4-FFF2-40B4-BE49-F238E27FC236}">
                <a16:creationId xmlns:a16="http://schemas.microsoft.com/office/drawing/2014/main" id="{C4C09222-43EC-1B43-9D8C-DF7D48E67AA2}"/>
              </a:ext>
            </a:extLst>
          </p:cNvPr>
          <p:cNvPicPr>
            <a:picLocks noChangeAspect="1"/>
          </p:cNvPicPr>
          <p:nvPr/>
        </p:nvPicPr>
        <p:blipFill>
          <a:blip r:embed="rId2"/>
          <a:stretch>
            <a:fillRect/>
          </a:stretch>
        </p:blipFill>
        <p:spPr>
          <a:xfrm>
            <a:off x="5354639" y="960120"/>
            <a:ext cx="6494486" cy="3906277"/>
          </a:xfrm>
          <a:prstGeom prst="rect">
            <a:avLst/>
          </a:prstGeom>
        </p:spPr>
      </p:pic>
      <p:sp>
        <p:nvSpPr>
          <p:cNvPr id="9" name="Slide Number Placeholder 8">
            <a:extLst>
              <a:ext uri="{FF2B5EF4-FFF2-40B4-BE49-F238E27FC236}">
                <a16:creationId xmlns:a16="http://schemas.microsoft.com/office/drawing/2014/main" id="{C3D2FF35-6DA1-7F4B-9A0D-C48BD687E660}"/>
              </a:ext>
            </a:extLst>
          </p:cNvPr>
          <p:cNvSpPr>
            <a:spLocks noGrp="1"/>
          </p:cNvSpPr>
          <p:nvPr>
            <p:ph type="sldNum" sz="quarter" idx="12"/>
          </p:nvPr>
        </p:nvSpPr>
        <p:spPr/>
        <p:txBody>
          <a:bodyPr/>
          <a:lstStyle/>
          <a:p>
            <a:fld id="{E6E5AD94-8CD5-9A4B-B9F7-1A29B6665B22}" type="slidenum">
              <a:rPr lang="en-US" smtClean="0"/>
              <a:t>28</a:t>
            </a:fld>
            <a:endParaRPr lang="en-US"/>
          </a:p>
        </p:txBody>
      </p:sp>
    </p:spTree>
    <p:extLst>
      <p:ext uri="{BB962C8B-B14F-4D97-AF65-F5344CB8AC3E}">
        <p14:creationId xmlns:p14="http://schemas.microsoft.com/office/powerpoint/2010/main" val="322782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B5FA9-EBBD-0043-9E36-237A05254CB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Functions: For Loops</a:t>
            </a:r>
          </a:p>
        </p:txBody>
      </p:sp>
      <p:sp>
        <p:nvSpPr>
          <p:cNvPr id="3" name="Content Placeholder 2">
            <a:extLst>
              <a:ext uri="{FF2B5EF4-FFF2-40B4-BE49-F238E27FC236}">
                <a16:creationId xmlns:a16="http://schemas.microsoft.com/office/drawing/2014/main" id="{3E8C6C90-AD3D-FD42-A8AD-4D30269325F7}"/>
              </a:ext>
            </a:extLst>
          </p:cNvPr>
          <p:cNvSpPr>
            <a:spLocks noGrp="1"/>
          </p:cNvSpPr>
          <p:nvPr>
            <p:ph idx="1"/>
          </p:nvPr>
        </p:nvSpPr>
        <p:spPr>
          <a:xfrm>
            <a:off x="5118447" y="960120"/>
            <a:ext cx="6281873" cy="4171278"/>
          </a:xfrm>
        </p:spPr>
        <p:txBody>
          <a:bodyPr>
            <a:normAutofit/>
          </a:bodyPr>
          <a:lstStyle/>
          <a:p>
            <a:r>
              <a:rPr lang="en-US" i="1" dirty="0"/>
              <a:t>Can</a:t>
            </a:r>
            <a:r>
              <a:rPr lang="en-US" dirty="0"/>
              <a:t> use for loops to iteratively generate values when needed</a:t>
            </a:r>
          </a:p>
          <a:p>
            <a:r>
              <a:rPr lang="en-US" dirty="0"/>
              <a:t>However, R is a vectorized language—objects are stored as vectors, and functions will process vectors as such</a:t>
            </a:r>
          </a:p>
          <a:p>
            <a:r>
              <a:rPr lang="en-US" dirty="0"/>
              <a:t>Avoid for loops!</a:t>
            </a:r>
          </a:p>
          <a:p>
            <a:pPr lvl="1"/>
            <a:r>
              <a:rPr lang="en-US" dirty="0"/>
              <a:t>Comprehension</a:t>
            </a:r>
          </a:p>
          <a:p>
            <a:pPr lvl="1"/>
            <a:r>
              <a:rPr lang="en-US" dirty="0"/>
              <a:t>Speed, speed, speed</a:t>
            </a:r>
          </a:p>
        </p:txBody>
      </p:sp>
      <p:sp>
        <p:nvSpPr>
          <p:cNvPr id="4" name="Slide Number Placeholder 3">
            <a:extLst>
              <a:ext uri="{FF2B5EF4-FFF2-40B4-BE49-F238E27FC236}">
                <a16:creationId xmlns:a16="http://schemas.microsoft.com/office/drawing/2014/main" id="{B5385885-72E2-DC4B-AEB3-7AECA8ABF12E}"/>
              </a:ext>
            </a:extLst>
          </p:cNvPr>
          <p:cNvSpPr>
            <a:spLocks noGrp="1"/>
          </p:cNvSpPr>
          <p:nvPr>
            <p:ph type="sldNum" sz="quarter" idx="12"/>
          </p:nvPr>
        </p:nvSpPr>
        <p:spPr/>
        <p:txBody>
          <a:bodyPr/>
          <a:lstStyle/>
          <a:p>
            <a:fld id="{E6E5AD94-8CD5-9A4B-B9F7-1A29B6665B22}" type="slidenum">
              <a:rPr lang="en-US" smtClean="0"/>
              <a:t>29</a:t>
            </a:fld>
            <a:endParaRPr lang="en-US"/>
          </a:p>
        </p:txBody>
      </p:sp>
    </p:spTree>
    <p:extLst>
      <p:ext uri="{BB962C8B-B14F-4D97-AF65-F5344CB8AC3E}">
        <p14:creationId xmlns:p14="http://schemas.microsoft.com/office/powerpoint/2010/main" val="1563832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15C548-7118-485C-9F94-632AA13D3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CD7F906-9BCC-447D-B901-20F63333D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68E5C8D8-ED34-4A4C-92C6-1C387297AB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072FF48C-81B2-4637-8E97-B8C3E33D78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EB5E5BD8-66D5-43B5-82B8-10BDA1D835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9FD01F9F-9A03-4A89-8BCE-20A888F66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508EB1BF-1491-4E65-9C35-008934D572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3C7E1841-BA80-466A-AA20-DB02F939A8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2806A9BD-9B6D-4D87-AE1F-6AF1EA95B9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C8D7BB10-F13B-4F61-895E-20F15676E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2AEAC03C-03A6-4619-A1F4-2C2AB1038F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1F12D195-3755-4A5F-80D0-F2610E00CC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9DF8AF1B-9850-45E0-91D7-7C144736C8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9A69AB78-1FF4-4FD6-99AB-D37FDD0689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F4CD039C-77A9-4589-8AD7-53C445B439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9BBE1729-AA67-4290-A6B6-76C54B73AC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C7989282-C9A6-4905-9EE7-BAD79F9960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EFFD14C3-BBFF-48F2-AB6C-C2EE0263F5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35EF92FD-4E70-41BC-A2C3-E192791882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13C9D14D-C1BC-47A4-810F-2B23782862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7BB78E9D-8FB2-4188-AA76-B076EC91EC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086F636F-8908-4A84-9DE8-38A1D3B9BA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BCDAB8B2-1267-4ABD-A817-3078AEC298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905D9A16-BB91-4097-BD0B-3B994C03A5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4672" y="4281677"/>
            <a:ext cx="10579607" cy="1771275"/>
            <a:chOff x="804672" y="3893141"/>
            <a:chExt cx="10579607" cy="1771275"/>
          </a:xfrm>
          <a:solidFill>
            <a:schemeClr val="tx2"/>
          </a:solidFill>
        </p:grpSpPr>
        <p:sp>
          <p:nvSpPr>
            <p:cNvPr id="36" name="Isosceles Triangle 39">
              <a:extLst>
                <a:ext uri="{FF2B5EF4-FFF2-40B4-BE49-F238E27FC236}">
                  <a16:creationId xmlns:a16="http://schemas.microsoft.com/office/drawing/2014/main" id="{E4EAE09B-33C0-47CA-8856-8A266114D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865A29A-C0EC-40AE-951A-1C7AFEFB0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672" y="3893141"/>
              <a:ext cx="10579607" cy="14202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6706DD5-81E5-D243-B4FE-749215455269}"/>
              </a:ext>
            </a:extLst>
          </p:cNvPr>
          <p:cNvSpPr>
            <a:spLocks noGrp="1"/>
          </p:cNvSpPr>
          <p:nvPr>
            <p:ph type="title"/>
          </p:nvPr>
        </p:nvSpPr>
        <p:spPr>
          <a:xfrm>
            <a:off x="886968" y="4368773"/>
            <a:ext cx="10417231" cy="1250384"/>
          </a:xfrm>
        </p:spPr>
        <p:txBody>
          <a:bodyPr>
            <a:normAutofit/>
          </a:bodyPr>
          <a:lstStyle/>
          <a:p>
            <a:r>
              <a:rPr lang="en-US" dirty="0">
                <a:solidFill>
                  <a:schemeClr val="bg1"/>
                </a:solidFill>
              </a:rPr>
              <a:t>Functional Programming</a:t>
            </a:r>
          </a:p>
        </p:txBody>
      </p:sp>
      <p:graphicFrame>
        <p:nvGraphicFramePr>
          <p:cNvPr id="5" name="Content Placeholder 2">
            <a:extLst>
              <a:ext uri="{FF2B5EF4-FFF2-40B4-BE49-F238E27FC236}">
                <a16:creationId xmlns:a16="http://schemas.microsoft.com/office/drawing/2014/main" id="{A1A33357-34D7-4D74-A1FB-4FBD432C1924}"/>
              </a:ext>
            </a:extLst>
          </p:cNvPr>
          <p:cNvGraphicFramePr>
            <a:graphicFrameLocks noGrp="1"/>
          </p:cNvGraphicFramePr>
          <p:nvPr>
            <p:ph idx="1"/>
            <p:extLst>
              <p:ext uri="{D42A27DB-BD31-4B8C-83A1-F6EECF244321}">
                <p14:modId xmlns:p14="http://schemas.microsoft.com/office/powerpoint/2010/main" val="3714120423"/>
              </p:ext>
            </p:extLst>
          </p:nvPr>
        </p:nvGraphicFramePr>
        <p:xfrm>
          <a:off x="804672" y="803186"/>
          <a:ext cx="10579607" cy="3043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4C383D12-479F-8640-84AF-CB76D098C6BE}"/>
              </a:ext>
            </a:extLst>
          </p:cNvPr>
          <p:cNvSpPr>
            <a:spLocks noGrp="1"/>
          </p:cNvSpPr>
          <p:nvPr>
            <p:ph type="sldNum" sz="quarter" idx="12"/>
          </p:nvPr>
        </p:nvSpPr>
        <p:spPr/>
        <p:txBody>
          <a:bodyPr/>
          <a:lstStyle/>
          <a:p>
            <a:fld id="{E6E5AD94-8CD5-9A4B-B9F7-1A29B6665B22}" type="slidenum">
              <a:rPr lang="en-US" smtClean="0"/>
              <a:t>3</a:t>
            </a:fld>
            <a:endParaRPr lang="en-US"/>
          </a:p>
        </p:txBody>
      </p:sp>
    </p:spTree>
    <p:extLst>
      <p:ext uri="{BB962C8B-B14F-4D97-AF65-F5344CB8AC3E}">
        <p14:creationId xmlns:p14="http://schemas.microsoft.com/office/powerpoint/2010/main" val="2010837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3B6B4-A12D-1D45-9BA1-24F9D5893C23}"/>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Vectors</a:t>
            </a:r>
          </a:p>
        </p:txBody>
      </p:sp>
      <p:sp>
        <p:nvSpPr>
          <p:cNvPr id="3" name="Content Placeholder 2">
            <a:extLst>
              <a:ext uri="{FF2B5EF4-FFF2-40B4-BE49-F238E27FC236}">
                <a16:creationId xmlns:a16="http://schemas.microsoft.com/office/drawing/2014/main" id="{F0387E79-A628-C640-A473-8DF51B26268C}"/>
              </a:ext>
            </a:extLst>
          </p:cNvPr>
          <p:cNvSpPr>
            <a:spLocks noGrp="1"/>
          </p:cNvSpPr>
          <p:nvPr>
            <p:ph idx="1"/>
          </p:nvPr>
        </p:nvSpPr>
        <p:spPr>
          <a:xfrm>
            <a:off x="5118447" y="960120"/>
            <a:ext cx="6281873" cy="4171278"/>
          </a:xfrm>
        </p:spPr>
        <p:txBody>
          <a:bodyPr>
            <a:normAutofit/>
          </a:bodyPr>
          <a:lstStyle/>
          <a:p>
            <a:r>
              <a:rPr lang="en-US" dirty="0"/>
              <a:t>Every object is a vector (for the most part)</a:t>
            </a:r>
          </a:p>
          <a:p>
            <a:r>
              <a:rPr lang="en-US" dirty="0"/>
              <a:t>Vectors are sequences of items of the same data type</a:t>
            </a:r>
          </a:p>
          <a:p>
            <a:pPr lvl="1"/>
            <a:r>
              <a:rPr lang="en-US" dirty="0"/>
              <a:t>WARNING: R </a:t>
            </a:r>
            <a:r>
              <a:rPr lang="en-US" i="1" dirty="0"/>
              <a:t>will</a:t>
            </a:r>
            <a:r>
              <a:rPr lang="en-US" dirty="0"/>
              <a:t> make every item be the same data type</a:t>
            </a:r>
          </a:p>
          <a:p>
            <a:r>
              <a:rPr lang="en-US" dirty="0"/>
              <a:t>”Atomic vectors”</a:t>
            </a:r>
          </a:p>
        </p:txBody>
      </p:sp>
      <p:sp>
        <p:nvSpPr>
          <p:cNvPr id="4" name="Slide Number Placeholder 3">
            <a:extLst>
              <a:ext uri="{FF2B5EF4-FFF2-40B4-BE49-F238E27FC236}">
                <a16:creationId xmlns:a16="http://schemas.microsoft.com/office/drawing/2014/main" id="{EADF69DB-E511-8A40-99A1-CF4DCC365356}"/>
              </a:ext>
            </a:extLst>
          </p:cNvPr>
          <p:cNvSpPr>
            <a:spLocks noGrp="1"/>
          </p:cNvSpPr>
          <p:nvPr>
            <p:ph type="sldNum" sz="quarter" idx="12"/>
          </p:nvPr>
        </p:nvSpPr>
        <p:spPr/>
        <p:txBody>
          <a:bodyPr/>
          <a:lstStyle/>
          <a:p>
            <a:fld id="{E6E5AD94-8CD5-9A4B-B9F7-1A29B6665B22}" type="slidenum">
              <a:rPr lang="en-US" smtClean="0"/>
              <a:t>30</a:t>
            </a:fld>
            <a:endParaRPr lang="en-US"/>
          </a:p>
        </p:txBody>
      </p:sp>
    </p:spTree>
    <p:extLst>
      <p:ext uri="{BB962C8B-B14F-4D97-AF65-F5344CB8AC3E}">
        <p14:creationId xmlns:p14="http://schemas.microsoft.com/office/powerpoint/2010/main" val="1506533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CAA4FD-825E-FF42-85AC-542DB00B678F}"/>
              </a:ext>
            </a:extLst>
          </p:cNvPr>
          <p:cNvSpPr/>
          <p:nvPr/>
        </p:nvSpPr>
        <p:spPr>
          <a:xfrm>
            <a:off x="5147569" y="1986353"/>
            <a:ext cx="5457824" cy="3273935"/>
          </a:xfrm>
          <a:prstGeom prst="rect">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7E83B828-C6AB-DE4B-9415-697B398FF991}"/>
              </a:ext>
            </a:extLst>
          </p:cNvPr>
          <p:cNvSpPr>
            <a:spLocks noGrp="1"/>
          </p:cNvSpPr>
          <p:nvPr>
            <p:ph type="title"/>
          </p:nvPr>
        </p:nvSpPr>
        <p:spPr>
          <a:xfrm>
            <a:off x="807720" y="960120"/>
            <a:ext cx="3988993" cy="4171278"/>
          </a:xfrm>
        </p:spPr>
        <p:txBody>
          <a:bodyPr>
            <a:normAutofit/>
          </a:bodyPr>
          <a:lstStyle/>
          <a:p>
            <a:r>
              <a:rPr lang="en-US" sz="5400" dirty="0">
                <a:solidFill>
                  <a:schemeClr val="tx1"/>
                </a:solidFill>
              </a:rPr>
              <a:t>Remember me?</a:t>
            </a:r>
          </a:p>
        </p:txBody>
      </p:sp>
      <p:pic>
        <p:nvPicPr>
          <p:cNvPr id="5" name="Content Placeholder 4" descr="A close up of a logo&#10;&#10;Description automatically generated">
            <a:extLst>
              <a:ext uri="{FF2B5EF4-FFF2-40B4-BE49-F238E27FC236}">
                <a16:creationId xmlns:a16="http://schemas.microsoft.com/office/drawing/2014/main" id="{B6E1CB16-69D4-6145-8063-BC312467072A}"/>
              </a:ext>
            </a:extLst>
          </p:cNvPr>
          <p:cNvPicPr>
            <a:picLocks noGrp="1" noChangeAspect="1"/>
          </p:cNvPicPr>
          <p:nvPr>
            <p:ph idx="1"/>
          </p:nvPr>
        </p:nvPicPr>
        <p:blipFill>
          <a:blip r:embed="rId3"/>
          <a:stretch>
            <a:fillRect/>
          </a:stretch>
        </p:blipFill>
        <p:spPr>
          <a:xfrm>
            <a:off x="5168901" y="884815"/>
            <a:ext cx="5279626" cy="4114223"/>
          </a:xfrm>
        </p:spPr>
      </p:pic>
      <p:sp>
        <p:nvSpPr>
          <p:cNvPr id="6" name="Rectangle 5">
            <a:extLst>
              <a:ext uri="{FF2B5EF4-FFF2-40B4-BE49-F238E27FC236}">
                <a16:creationId xmlns:a16="http://schemas.microsoft.com/office/drawing/2014/main" id="{CF86C079-17DE-E54E-8035-1258D8D8DCB7}"/>
              </a:ext>
            </a:extLst>
          </p:cNvPr>
          <p:cNvSpPr/>
          <p:nvPr/>
        </p:nvSpPr>
        <p:spPr>
          <a:xfrm>
            <a:off x="5258000" y="4266075"/>
            <a:ext cx="5236963" cy="86532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7" name="Rectangle 6">
            <a:extLst>
              <a:ext uri="{FF2B5EF4-FFF2-40B4-BE49-F238E27FC236}">
                <a16:creationId xmlns:a16="http://schemas.microsoft.com/office/drawing/2014/main" id="{336EC91C-C568-0847-88F2-BDDF1DCCB209}"/>
              </a:ext>
            </a:extLst>
          </p:cNvPr>
          <p:cNvSpPr/>
          <p:nvPr/>
        </p:nvSpPr>
        <p:spPr>
          <a:xfrm>
            <a:off x="6590581" y="3421856"/>
            <a:ext cx="2173857" cy="1577182"/>
          </a:xfrm>
          <a:prstGeom prst="rect">
            <a:avLst/>
          </a:prstGeom>
          <a:solidFill>
            <a:schemeClr val="accent4">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32" name="Rectangle 31">
            <a:extLst>
              <a:ext uri="{FF2B5EF4-FFF2-40B4-BE49-F238E27FC236}">
                <a16:creationId xmlns:a16="http://schemas.microsoft.com/office/drawing/2014/main" id="{EF95AFCC-5D97-2841-8884-D356B91A3E69}"/>
              </a:ext>
            </a:extLst>
          </p:cNvPr>
          <p:cNvSpPr/>
          <p:nvPr/>
        </p:nvSpPr>
        <p:spPr>
          <a:xfrm>
            <a:off x="5115897" y="2012867"/>
            <a:ext cx="5436492" cy="3145045"/>
          </a:xfrm>
          <a:prstGeom prst="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3" name="Slide Number Placeholder 2">
            <a:extLst>
              <a:ext uri="{FF2B5EF4-FFF2-40B4-BE49-F238E27FC236}">
                <a16:creationId xmlns:a16="http://schemas.microsoft.com/office/drawing/2014/main" id="{8CB0A866-B2FF-A547-984E-5441D72EBA6B}"/>
              </a:ext>
            </a:extLst>
          </p:cNvPr>
          <p:cNvSpPr>
            <a:spLocks noGrp="1"/>
          </p:cNvSpPr>
          <p:nvPr>
            <p:ph type="sldNum" sz="quarter" idx="12"/>
          </p:nvPr>
        </p:nvSpPr>
        <p:spPr/>
        <p:txBody>
          <a:bodyPr/>
          <a:lstStyle/>
          <a:p>
            <a:fld id="{E6E5AD94-8CD5-9A4B-B9F7-1A29B6665B22}" type="slidenum">
              <a:rPr lang="en-US" smtClean="0"/>
              <a:t>31</a:t>
            </a:fld>
            <a:endParaRPr lang="en-US"/>
          </a:p>
        </p:txBody>
      </p:sp>
    </p:spTree>
    <p:extLst>
      <p:ext uri="{BB962C8B-B14F-4D97-AF65-F5344CB8AC3E}">
        <p14:creationId xmlns:p14="http://schemas.microsoft.com/office/powerpoint/2010/main" val="3957498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1DEE12-C3DB-554E-9737-05884AC87CC2}"/>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Lists</a:t>
            </a:r>
          </a:p>
        </p:txBody>
      </p:sp>
      <p:sp>
        <p:nvSpPr>
          <p:cNvPr id="3" name="Content Placeholder 2">
            <a:extLst>
              <a:ext uri="{FF2B5EF4-FFF2-40B4-BE49-F238E27FC236}">
                <a16:creationId xmlns:a16="http://schemas.microsoft.com/office/drawing/2014/main" id="{0DBA509E-8622-3B4B-8B44-D127F0E24E7E}"/>
              </a:ext>
            </a:extLst>
          </p:cNvPr>
          <p:cNvSpPr>
            <a:spLocks noGrp="1"/>
          </p:cNvSpPr>
          <p:nvPr>
            <p:ph idx="1"/>
          </p:nvPr>
        </p:nvSpPr>
        <p:spPr>
          <a:xfrm>
            <a:off x="5118447" y="960120"/>
            <a:ext cx="6281873" cy="4171278"/>
          </a:xfrm>
        </p:spPr>
        <p:txBody>
          <a:bodyPr>
            <a:normAutofit/>
          </a:bodyPr>
          <a:lstStyle/>
          <a:p>
            <a:r>
              <a:rPr lang="en-US" dirty="0"/>
              <a:t>Can be thought of as similar to a vector except all objects retain their identities</a:t>
            </a:r>
          </a:p>
          <a:p>
            <a:pPr lvl="1"/>
            <a:r>
              <a:rPr lang="en-US" dirty="0"/>
              <a:t>Ex: list(1, TRUE, “character”, factor(hello, goodbye))</a:t>
            </a:r>
          </a:p>
          <a:p>
            <a:r>
              <a:rPr lang="en-US" dirty="0"/>
              <a:t>Objects in a list can be anything: a vector, a single number, multiple data frames</a:t>
            </a:r>
          </a:p>
          <a:p>
            <a:r>
              <a:rPr lang="en-US" dirty="0"/>
              <a:t>Lists can contain lists!</a:t>
            </a:r>
          </a:p>
          <a:p>
            <a:pPr lvl="1"/>
            <a:r>
              <a:rPr lang="en-US" sz="1400" dirty="0"/>
              <a:t>Powerful feature useful for iterative processes, nested data, and other situations</a:t>
            </a:r>
          </a:p>
        </p:txBody>
      </p:sp>
      <p:sp>
        <p:nvSpPr>
          <p:cNvPr id="4" name="Slide Number Placeholder 3">
            <a:extLst>
              <a:ext uri="{FF2B5EF4-FFF2-40B4-BE49-F238E27FC236}">
                <a16:creationId xmlns:a16="http://schemas.microsoft.com/office/drawing/2014/main" id="{C4573932-5B55-2C41-BAFD-F9757967CDE9}"/>
              </a:ext>
            </a:extLst>
          </p:cNvPr>
          <p:cNvSpPr>
            <a:spLocks noGrp="1"/>
          </p:cNvSpPr>
          <p:nvPr>
            <p:ph type="sldNum" sz="quarter" idx="12"/>
          </p:nvPr>
        </p:nvSpPr>
        <p:spPr/>
        <p:txBody>
          <a:bodyPr/>
          <a:lstStyle/>
          <a:p>
            <a:fld id="{E6E5AD94-8CD5-9A4B-B9F7-1A29B6665B22}" type="slidenum">
              <a:rPr lang="en-US" smtClean="0"/>
              <a:t>32</a:t>
            </a:fld>
            <a:endParaRPr lang="en-US"/>
          </a:p>
        </p:txBody>
      </p:sp>
    </p:spTree>
    <p:extLst>
      <p:ext uri="{BB962C8B-B14F-4D97-AF65-F5344CB8AC3E}">
        <p14:creationId xmlns:p14="http://schemas.microsoft.com/office/powerpoint/2010/main" val="1837144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4CF0CE-840A-1345-9F3E-33EBB4C2A07D}"/>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Matrices &amp; Arrays</a:t>
            </a:r>
          </a:p>
        </p:txBody>
      </p:sp>
      <p:sp>
        <p:nvSpPr>
          <p:cNvPr id="3" name="Content Placeholder 2">
            <a:extLst>
              <a:ext uri="{FF2B5EF4-FFF2-40B4-BE49-F238E27FC236}">
                <a16:creationId xmlns:a16="http://schemas.microsoft.com/office/drawing/2014/main" id="{9B5ADD91-09C0-D547-B748-4369B56F69BD}"/>
              </a:ext>
            </a:extLst>
          </p:cNvPr>
          <p:cNvSpPr>
            <a:spLocks noGrp="1"/>
          </p:cNvSpPr>
          <p:nvPr>
            <p:ph idx="1"/>
          </p:nvPr>
        </p:nvSpPr>
        <p:spPr>
          <a:xfrm>
            <a:off x="5118447" y="960120"/>
            <a:ext cx="6281873" cy="4171278"/>
          </a:xfrm>
        </p:spPr>
        <p:txBody>
          <a:bodyPr>
            <a:normAutofit/>
          </a:bodyPr>
          <a:lstStyle/>
          <a:p>
            <a:r>
              <a:rPr lang="en-US" dirty="0"/>
              <a:t>Matrix: unlabeled N x M data space</a:t>
            </a:r>
          </a:p>
          <a:p>
            <a:pPr lvl="1"/>
            <a:r>
              <a:rPr lang="en-US" sz="1800" dirty="0"/>
              <a:t>Transposable (if ever needed)</a:t>
            </a:r>
          </a:p>
          <a:p>
            <a:r>
              <a:rPr lang="en-US" dirty="0"/>
              <a:t>Useful for speed + efficiency</a:t>
            </a:r>
          </a:p>
          <a:p>
            <a:pPr lvl="1"/>
            <a:r>
              <a:rPr lang="en-US"/>
              <a:t>Must be atomic</a:t>
            </a:r>
          </a:p>
          <a:p>
            <a:r>
              <a:rPr lang="en-US" dirty="0"/>
              <a:t>Array: stacked matrices into 3D space</a:t>
            </a:r>
          </a:p>
        </p:txBody>
      </p:sp>
      <p:sp>
        <p:nvSpPr>
          <p:cNvPr id="4" name="Slide Number Placeholder 3">
            <a:extLst>
              <a:ext uri="{FF2B5EF4-FFF2-40B4-BE49-F238E27FC236}">
                <a16:creationId xmlns:a16="http://schemas.microsoft.com/office/drawing/2014/main" id="{1ECB6A80-69C0-8648-BD77-0CF1C7D88FB8}"/>
              </a:ext>
            </a:extLst>
          </p:cNvPr>
          <p:cNvSpPr>
            <a:spLocks noGrp="1"/>
          </p:cNvSpPr>
          <p:nvPr>
            <p:ph type="sldNum" sz="quarter" idx="12"/>
          </p:nvPr>
        </p:nvSpPr>
        <p:spPr/>
        <p:txBody>
          <a:bodyPr/>
          <a:lstStyle/>
          <a:p>
            <a:fld id="{E6E5AD94-8CD5-9A4B-B9F7-1A29B6665B22}" type="slidenum">
              <a:rPr lang="en-US" smtClean="0"/>
              <a:t>33</a:t>
            </a:fld>
            <a:endParaRPr lang="en-US"/>
          </a:p>
        </p:txBody>
      </p:sp>
    </p:spTree>
    <p:extLst>
      <p:ext uri="{BB962C8B-B14F-4D97-AF65-F5344CB8AC3E}">
        <p14:creationId xmlns:p14="http://schemas.microsoft.com/office/powerpoint/2010/main" val="2531230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1F417-6524-6F43-8E9A-BD616CE95164}"/>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Structures: Data frames</a:t>
            </a:r>
          </a:p>
        </p:txBody>
      </p:sp>
      <p:sp>
        <p:nvSpPr>
          <p:cNvPr id="3" name="Content Placeholder 2">
            <a:extLst>
              <a:ext uri="{FF2B5EF4-FFF2-40B4-BE49-F238E27FC236}">
                <a16:creationId xmlns:a16="http://schemas.microsoft.com/office/drawing/2014/main" id="{CA51408F-9A0A-9147-8BB2-34E5DD84D4DB}"/>
              </a:ext>
            </a:extLst>
          </p:cNvPr>
          <p:cNvSpPr>
            <a:spLocks noGrp="1"/>
          </p:cNvSpPr>
          <p:nvPr>
            <p:ph idx="1"/>
          </p:nvPr>
        </p:nvSpPr>
        <p:spPr>
          <a:xfrm>
            <a:off x="5118447" y="960120"/>
            <a:ext cx="6281873" cy="4171278"/>
          </a:xfrm>
        </p:spPr>
        <p:txBody>
          <a:bodyPr>
            <a:normAutofit/>
          </a:bodyPr>
          <a:lstStyle/>
          <a:p>
            <a:r>
              <a:rPr lang="en-US" sz="1600" dirty="0"/>
              <a:t>Bread and </a:t>
            </a:r>
            <a:r>
              <a:rPr lang="en-US" sz="1600" dirty="0" err="1"/>
              <a:t>butteR</a:t>
            </a:r>
            <a:r>
              <a:rPr lang="en-US" sz="1600" dirty="0"/>
              <a:t> of data representation</a:t>
            </a:r>
          </a:p>
          <a:p>
            <a:pPr lvl="1"/>
            <a:r>
              <a:rPr lang="en-US" dirty="0"/>
              <a:t>csv, .xlsx, .</a:t>
            </a:r>
            <a:r>
              <a:rPr lang="en-US" dirty="0" err="1"/>
              <a:t>rdata</a:t>
            </a:r>
            <a:endParaRPr lang="en-US" dirty="0"/>
          </a:p>
          <a:p>
            <a:r>
              <a:rPr lang="en-US" sz="1600" dirty="0"/>
              <a:t>Generic term for storing data in a 2D format</a:t>
            </a:r>
          </a:p>
          <a:p>
            <a:pPr lvl="1"/>
            <a:r>
              <a:rPr lang="en-US" dirty="0"/>
              <a:t>Rows = observations, columns = variables</a:t>
            </a:r>
          </a:p>
          <a:p>
            <a:r>
              <a:rPr lang="en-US" sz="1600" dirty="0"/>
              <a:t>Implemented in a variety of packages and manners</a:t>
            </a:r>
          </a:p>
          <a:p>
            <a:pPr lvl="1"/>
            <a:r>
              <a:rPr lang="en-US" sz="1400" dirty="0"/>
              <a:t>Generic R method, {</a:t>
            </a:r>
            <a:r>
              <a:rPr lang="en-US" sz="1400" dirty="0" err="1"/>
              <a:t>data.table</a:t>
            </a:r>
            <a:r>
              <a:rPr lang="en-US" sz="1400" dirty="0"/>
              <a:t>}, {</a:t>
            </a:r>
            <a:r>
              <a:rPr lang="en-US" sz="1400" dirty="0" err="1"/>
              <a:t>tibble</a:t>
            </a:r>
            <a:r>
              <a:rPr lang="en-US" sz="1400" dirty="0"/>
              <a:t>}</a:t>
            </a:r>
          </a:p>
          <a:p>
            <a:r>
              <a:rPr lang="en-US" sz="1600" dirty="0"/>
              <a:t>How do I know what kind of data I have?</a:t>
            </a:r>
          </a:p>
          <a:p>
            <a:pPr lvl="1"/>
            <a:r>
              <a:rPr lang="en-US" sz="1400" dirty="0"/>
              <a:t>Class() </a:t>
            </a:r>
            <a:r>
              <a:rPr lang="en-US" sz="1400" dirty="0" err="1"/>
              <a:t>fxn</a:t>
            </a:r>
            <a:endParaRPr lang="en-US" sz="1400" dirty="0"/>
          </a:p>
          <a:p>
            <a:pPr lvl="1"/>
            <a:r>
              <a:rPr lang="en-US" sz="1400" dirty="0"/>
              <a:t>Dependent on package used to read-in data</a:t>
            </a:r>
          </a:p>
        </p:txBody>
      </p:sp>
      <p:sp>
        <p:nvSpPr>
          <p:cNvPr id="4" name="Slide Number Placeholder 3">
            <a:extLst>
              <a:ext uri="{FF2B5EF4-FFF2-40B4-BE49-F238E27FC236}">
                <a16:creationId xmlns:a16="http://schemas.microsoft.com/office/drawing/2014/main" id="{BF27CCE4-14D1-2847-B824-20B27CC42C7B}"/>
              </a:ext>
            </a:extLst>
          </p:cNvPr>
          <p:cNvSpPr>
            <a:spLocks noGrp="1"/>
          </p:cNvSpPr>
          <p:nvPr>
            <p:ph type="sldNum" sz="quarter" idx="12"/>
          </p:nvPr>
        </p:nvSpPr>
        <p:spPr/>
        <p:txBody>
          <a:bodyPr/>
          <a:lstStyle/>
          <a:p>
            <a:fld id="{E6E5AD94-8CD5-9A4B-B9F7-1A29B6665B22}" type="slidenum">
              <a:rPr lang="en-US" smtClean="0"/>
              <a:t>34</a:t>
            </a:fld>
            <a:endParaRPr lang="en-US"/>
          </a:p>
        </p:txBody>
      </p:sp>
    </p:spTree>
    <p:extLst>
      <p:ext uri="{BB962C8B-B14F-4D97-AF65-F5344CB8AC3E}">
        <p14:creationId xmlns:p14="http://schemas.microsoft.com/office/powerpoint/2010/main" val="2134924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500BCB-1CEF-D44E-8EDB-4D05302268AB}"/>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*Tibbles*</a:t>
            </a:r>
          </a:p>
        </p:txBody>
      </p:sp>
      <p:sp>
        <p:nvSpPr>
          <p:cNvPr id="3" name="Content Placeholder 2">
            <a:extLst>
              <a:ext uri="{FF2B5EF4-FFF2-40B4-BE49-F238E27FC236}">
                <a16:creationId xmlns:a16="http://schemas.microsoft.com/office/drawing/2014/main" id="{101FA4AE-5014-D64A-AC67-85D891D7E204}"/>
              </a:ext>
            </a:extLst>
          </p:cNvPr>
          <p:cNvSpPr>
            <a:spLocks noGrp="1"/>
          </p:cNvSpPr>
          <p:nvPr>
            <p:ph idx="1"/>
          </p:nvPr>
        </p:nvSpPr>
        <p:spPr>
          <a:xfrm>
            <a:off x="5118447" y="960120"/>
            <a:ext cx="6281873" cy="4171278"/>
          </a:xfrm>
        </p:spPr>
        <p:txBody>
          <a:bodyPr>
            <a:normAutofit/>
          </a:bodyPr>
          <a:lstStyle/>
          <a:p>
            <a:r>
              <a:rPr lang="en-US" dirty="0"/>
              <a:t>Base R data table structure</a:t>
            </a:r>
          </a:p>
          <a:p>
            <a:pPr lvl="1"/>
            <a:r>
              <a:rPr lang="en-US" sz="1400" dirty="0" err="1"/>
              <a:t>stringsAsFactors</a:t>
            </a:r>
            <a:r>
              <a:rPr lang="en-US" sz="1400" dirty="0"/>
              <a:t> = TRUE</a:t>
            </a:r>
          </a:p>
          <a:p>
            <a:pPr lvl="1"/>
            <a:r>
              <a:rPr lang="en-US" sz="1400" dirty="0"/>
              <a:t>Printing method (ugly)</a:t>
            </a:r>
          </a:p>
          <a:p>
            <a:r>
              <a:rPr lang="en-US" dirty="0" err="1"/>
              <a:t>Data.table</a:t>
            </a:r>
            <a:endParaRPr lang="en-US" dirty="0"/>
          </a:p>
          <a:p>
            <a:pPr lvl="1"/>
            <a:r>
              <a:rPr lang="en-US" sz="1400" dirty="0"/>
              <a:t>Fast</a:t>
            </a:r>
          </a:p>
          <a:p>
            <a:pPr lvl="1"/>
            <a:r>
              <a:rPr lang="en-US" sz="1400" dirty="0"/>
              <a:t>Still ugly</a:t>
            </a:r>
          </a:p>
          <a:p>
            <a:r>
              <a:rPr lang="en-US" dirty="0"/>
              <a:t>Tibbles</a:t>
            </a:r>
          </a:p>
          <a:p>
            <a:pPr lvl="1"/>
            <a:r>
              <a:rPr lang="en-US" sz="1400" dirty="0"/>
              <a:t>Simultaneously data frame, data table, and </a:t>
            </a:r>
            <a:r>
              <a:rPr lang="en-US" sz="1400" dirty="0" err="1"/>
              <a:t>tibble</a:t>
            </a:r>
            <a:endParaRPr lang="en-US" sz="1400" dirty="0"/>
          </a:p>
          <a:p>
            <a:pPr lvl="1"/>
            <a:r>
              <a:rPr lang="en-US" sz="1400" dirty="0" err="1"/>
              <a:t>stringsAsFactors</a:t>
            </a:r>
            <a:r>
              <a:rPr lang="en-US" sz="1400" dirty="0"/>
              <a:t> = FALSE</a:t>
            </a:r>
          </a:p>
          <a:p>
            <a:pPr lvl="1"/>
            <a:r>
              <a:rPr lang="en-US" sz="1400" dirty="0"/>
              <a:t>Designed to work with {</a:t>
            </a:r>
            <a:r>
              <a:rPr lang="en-US" sz="1400" dirty="0" err="1"/>
              <a:t>tidyverse</a:t>
            </a:r>
            <a:r>
              <a:rPr lang="en-US" sz="1400" dirty="0"/>
              <a:t>}</a:t>
            </a:r>
          </a:p>
          <a:p>
            <a:pPr lvl="1"/>
            <a:r>
              <a:rPr lang="en-US" sz="1400" dirty="0"/>
              <a:t>Superior print method</a:t>
            </a:r>
          </a:p>
        </p:txBody>
      </p:sp>
      <p:sp>
        <p:nvSpPr>
          <p:cNvPr id="4" name="Slide Number Placeholder 3">
            <a:extLst>
              <a:ext uri="{FF2B5EF4-FFF2-40B4-BE49-F238E27FC236}">
                <a16:creationId xmlns:a16="http://schemas.microsoft.com/office/drawing/2014/main" id="{4EA79004-0FE2-0A49-9D0F-F0613FB754AE}"/>
              </a:ext>
            </a:extLst>
          </p:cNvPr>
          <p:cNvSpPr>
            <a:spLocks noGrp="1"/>
          </p:cNvSpPr>
          <p:nvPr>
            <p:ph type="sldNum" sz="quarter" idx="12"/>
          </p:nvPr>
        </p:nvSpPr>
        <p:spPr/>
        <p:txBody>
          <a:bodyPr/>
          <a:lstStyle/>
          <a:p>
            <a:fld id="{E6E5AD94-8CD5-9A4B-B9F7-1A29B6665B22}" type="slidenum">
              <a:rPr lang="en-US" smtClean="0"/>
              <a:t>35</a:t>
            </a:fld>
            <a:endParaRPr lang="en-US"/>
          </a:p>
        </p:txBody>
      </p:sp>
    </p:spTree>
    <p:extLst>
      <p:ext uri="{BB962C8B-B14F-4D97-AF65-F5344CB8AC3E}">
        <p14:creationId xmlns:p14="http://schemas.microsoft.com/office/powerpoint/2010/main" val="3230391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579DD1-9DDF-3F4A-AF64-4499153AD14C}"/>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Tibbles: Example</a:t>
            </a:r>
          </a:p>
        </p:txBody>
      </p:sp>
      <p:pic>
        <p:nvPicPr>
          <p:cNvPr id="5" name="Picture 4" descr="A screenshot of a social media post&#10;&#10;Description automatically generated">
            <a:extLst>
              <a:ext uri="{FF2B5EF4-FFF2-40B4-BE49-F238E27FC236}">
                <a16:creationId xmlns:a16="http://schemas.microsoft.com/office/drawing/2014/main" id="{080DE947-854D-324C-8BD2-D39E5207F4AF}"/>
              </a:ext>
            </a:extLst>
          </p:cNvPr>
          <p:cNvPicPr>
            <a:picLocks noChangeAspect="1"/>
          </p:cNvPicPr>
          <p:nvPr/>
        </p:nvPicPr>
        <p:blipFill>
          <a:blip r:embed="rId2"/>
          <a:stretch>
            <a:fillRect/>
          </a:stretch>
        </p:blipFill>
        <p:spPr>
          <a:xfrm>
            <a:off x="3594792" y="793055"/>
            <a:ext cx="8597208" cy="4409182"/>
          </a:xfrm>
          <a:prstGeom prst="rect">
            <a:avLst/>
          </a:prstGeom>
        </p:spPr>
      </p:pic>
      <p:sp>
        <p:nvSpPr>
          <p:cNvPr id="3" name="Slide Number Placeholder 2">
            <a:extLst>
              <a:ext uri="{FF2B5EF4-FFF2-40B4-BE49-F238E27FC236}">
                <a16:creationId xmlns:a16="http://schemas.microsoft.com/office/drawing/2014/main" id="{DC8EC419-EB33-5644-8D65-84A7D7439E86}"/>
              </a:ext>
            </a:extLst>
          </p:cNvPr>
          <p:cNvSpPr>
            <a:spLocks noGrp="1"/>
          </p:cNvSpPr>
          <p:nvPr>
            <p:ph type="sldNum" sz="quarter" idx="12"/>
          </p:nvPr>
        </p:nvSpPr>
        <p:spPr/>
        <p:txBody>
          <a:bodyPr/>
          <a:lstStyle/>
          <a:p>
            <a:fld id="{E6E5AD94-8CD5-9A4B-B9F7-1A29B6665B22}" type="slidenum">
              <a:rPr lang="en-US" smtClean="0"/>
              <a:t>36</a:t>
            </a:fld>
            <a:endParaRPr lang="en-US"/>
          </a:p>
        </p:txBody>
      </p:sp>
    </p:spTree>
    <p:extLst>
      <p:ext uri="{BB962C8B-B14F-4D97-AF65-F5344CB8AC3E}">
        <p14:creationId xmlns:p14="http://schemas.microsoft.com/office/powerpoint/2010/main" val="3121277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9" name="Group 28">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0" name="Rectangle 29">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Isosceles Triangle 30">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4" name="Rectangle 33">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5"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7" name="Freeform: Shape 56">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4E660-156A-DB43-BFF0-DAF9AAFECC9E}"/>
              </a:ext>
            </a:extLst>
          </p:cNvPr>
          <p:cNvSpPr>
            <a:spLocks noGrp="1"/>
          </p:cNvSpPr>
          <p:nvPr>
            <p:ph type="title"/>
          </p:nvPr>
        </p:nvSpPr>
        <p:spPr>
          <a:xfrm>
            <a:off x="2616277" y="2061838"/>
            <a:ext cx="6959446" cy="1662475"/>
          </a:xfrm>
        </p:spPr>
        <p:txBody>
          <a:bodyPr vert="horz" lIns="228600" tIns="228600" rIns="228600" bIns="0" rtlCol="0" anchor="b">
            <a:normAutofit/>
          </a:bodyPr>
          <a:lstStyle/>
          <a:p>
            <a:pPr>
              <a:lnSpc>
                <a:spcPct val="80000"/>
              </a:lnSpc>
            </a:pPr>
            <a:r>
              <a:rPr lang="en-US" sz="4800" dirty="0"/>
              <a:t>{</a:t>
            </a:r>
            <a:r>
              <a:rPr lang="en-US" sz="4800" dirty="0" err="1"/>
              <a:t>tidyverse</a:t>
            </a:r>
            <a:r>
              <a:rPr lang="en-US" sz="4800" dirty="0"/>
              <a:t>}</a:t>
            </a:r>
          </a:p>
        </p:txBody>
      </p:sp>
      <p:sp>
        <p:nvSpPr>
          <p:cNvPr id="3" name="Slide Number Placeholder 2">
            <a:extLst>
              <a:ext uri="{FF2B5EF4-FFF2-40B4-BE49-F238E27FC236}">
                <a16:creationId xmlns:a16="http://schemas.microsoft.com/office/drawing/2014/main" id="{544840FB-A44A-8C46-B3AF-5DD20561C9EB}"/>
              </a:ext>
            </a:extLst>
          </p:cNvPr>
          <p:cNvSpPr>
            <a:spLocks noGrp="1"/>
          </p:cNvSpPr>
          <p:nvPr>
            <p:ph type="sldNum" sz="quarter" idx="12"/>
          </p:nvPr>
        </p:nvSpPr>
        <p:spPr/>
        <p:txBody>
          <a:bodyPr/>
          <a:lstStyle/>
          <a:p>
            <a:fld id="{E6E5AD94-8CD5-9A4B-B9F7-1A29B6665B22}" type="slidenum">
              <a:rPr lang="en-US" smtClean="0"/>
              <a:t>37</a:t>
            </a:fld>
            <a:endParaRPr lang="en-US"/>
          </a:p>
        </p:txBody>
      </p:sp>
    </p:spTree>
    <p:extLst>
      <p:ext uri="{BB962C8B-B14F-4D97-AF65-F5344CB8AC3E}">
        <p14:creationId xmlns:p14="http://schemas.microsoft.com/office/powerpoint/2010/main" val="787644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3A6923-E3ED-D940-A862-1CC1C3024047}"/>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What is the {</a:t>
            </a:r>
            <a:r>
              <a:rPr lang="en-US" sz="4400" dirty="0" err="1">
                <a:solidFill>
                  <a:schemeClr val="tx1"/>
                </a:solidFill>
              </a:rPr>
              <a:t>tidyverse</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DA1BD14-C2BE-ED43-925C-FCA95D71B506}"/>
              </a:ext>
            </a:extLst>
          </p:cNvPr>
          <p:cNvSpPr>
            <a:spLocks noGrp="1"/>
          </p:cNvSpPr>
          <p:nvPr>
            <p:ph idx="1"/>
          </p:nvPr>
        </p:nvSpPr>
        <p:spPr>
          <a:xfrm>
            <a:off x="4983164" y="960120"/>
            <a:ext cx="5511800" cy="4171278"/>
          </a:xfrm>
        </p:spPr>
        <p:txBody>
          <a:bodyPr>
            <a:normAutofit/>
          </a:bodyPr>
          <a:lstStyle/>
          <a:p>
            <a:r>
              <a:rPr lang="en-US" dirty="0"/>
              <a:t>Collection of packages that are indispensable in the R data science community</a:t>
            </a:r>
          </a:p>
          <a:p>
            <a:r>
              <a:rPr lang="en-US" dirty="0"/>
              <a:t>{ggplot2}, {</a:t>
            </a:r>
            <a:r>
              <a:rPr lang="en-US" dirty="0" err="1"/>
              <a:t>readr</a:t>
            </a:r>
            <a:r>
              <a:rPr lang="en-US" dirty="0"/>
              <a:t>}, {</a:t>
            </a:r>
            <a:r>
              <a:rPr lang="en-US" dirty="0" err="1"/>
              <a:t>dplyr</a:t>
            </a:r>
            <a:r>
              <a:rPr lang="en-US" dirty="0"/>
              <a:t>}, {</a:t>
            </a:r>
            <a:r>
              <a:rPr lang="en-US" dirty="0" err="1"/>
              <a:t>tibble</a:t>
            </a:r>
            <a:r>
              <a:rPr lang="en-US" dirty="0"/>
              <a:t>}, {</a:t>
            </a:r>
            <a:r>
              <a:rPr lang="en-US" dirty="0" err="1"/>
              <a:t>stringr</a:t>
            </a:r>
            <a:r>
              <a:rPr lang="en-US" dirty="0"/>
              <a:t>}, {</a:t>
            </a:r>
            <a:r>
              <a:rPr lang="en-US" dirty="0" err="1"/>
              <a:t>purrr</a:t>
            </a:r>
            <a:r>
              <a:rPr lang="en-US" dirty="0"/>
              <a:t>}, {</a:t>
            </a:r>
            <a:r>
              <a:rPr lang="en-US" dirty="0" err="1"/>
              <a:t>lubridate</a:t>
            </a:r>
            <a:r>
              <a:rPr lang="en-US" dirty="0"/>
              <a:t>}, {</a:t>
            </a:r>
            <a:r>
              <a:rPr lang="en-US" dirty="0" err="1"/>
              <a:t>magrittr</a:t>
            </a:r>
            <a:r>
              <a:rPr lang="en-US" dirty="0"/>
              <a:t>}, {glue}, {</a:t>
            </a:r>
            <a:r>
              <a:rPr lang="en-US" dirty="0" err="1"/>
              <a:t>rlang</a:t>
            </a:r>
            <a:r>
              <a:rPr lang="en-US" dirty="0"/>
              <a:t>}</a:t>
            </a:r>
          </a:p>
          <a:p>
            <a:r>
              <a:rPr lang="en-US" dirty="0"/>
              <a:t>Developed by Hadley Wickham and many others of the RStudio Team</a:t>
            </a:r>
          </a:p>
          <a:p>
            <a:pPr lvl="1"/>
            <a:r>
              <a:rPr lang="en-US" dirty="0"/>
              <a:t>Occasionally called the Wickham-verse</a:t>
            </a:r>
          </a:p>
        </p:txBody>
      </p:sp>
      <p:sp>
        <p:nvSpPr>
          <p:cNvPr id="4" name="Slide Number Placeholder 3">
            <a:extLst>
              <a:ext uri="{FF2B5EF4-FFF2-40B4-BE49-F238E27FC236}">
                <a16:creationId xmlns:a16="http://schemas.microsoft.com/office/drawing/2014/main" id="{91C7F0CD-B5C5-0B4A-8468-C06CDC1275A0}"/>
              </a:ext>
            </a:extLst>
          </p:cNvPr>
          <p:cNvSpPr>
            <a:spLocks noGrp="1"/>
          </p:cNvSpPr>
          <p:nvPr>
            <p:ph type="sldNum" sz="quarter" idx="12"/>
          </p:nvPr>
        </p:nvSpPr>
        <p:spPr/>
        <p:txBody>
          <a:bodyPr/>
          <a:lstStyle/>
          <a:p>
            <a:fld id="{E6E5AD94-8CD5-9A4B-B9F7-1A29B6665B22}" type="slidenum">
              <a:rPr lang="en-US" smtClean="0"/>
              <a:t>38</a:t>
            </a:fld>
            <a:endParaRPr lang="en-US"/>
          </a:p>
        </p:txBody>
      </p:sp>
    </p:spTree>
    <p:extLst>
      <p:ext uri="{BB962C8B-B14F-4D97-AF65-F5344CB8AC3E}">
        <p14:creationId xmlns:p14="http://schemas.microsoft.com/office/powerpoint/2010/main" val="167925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F02B06-5436-A746-88F3-DCA274D7C4B5}"/>
              </a:ext>
            </a:extLst>
          </p:cNvPr>
          <p:cNvSpPr>
            <a:spLocks noGrp="1"/>
          </p:cNvSpPr>
          <p:nvPr>
            <p:ph type="title"/>
          </p:nvPr>
        </p:nvSpPr>
        <p:spPr>
          <a:xfrm>
            <a:off x="2403090" y="2228851"/>
            <a:ext cx="8899910" cy="1830388"/>
          </a:xfrm>
        </p:spPr>
        <p:txBody>
          <a:bodyPr anchor="t">
            <a:noAutofit/>
          </a:bodyPr>
          <a:lstStyle/>
          <a:p>
            <a:r>
              <a:rPr lang="en-US" sz="6000" dirty="0">
                <a:solidFill>
                  <a:schemeClr val="accent1"/>
                </a:solidFill>
              </a:rPr>
              <a:t>Advice:</a:t>
            </a:r>
            <a:br>
              <a:rPr lang="en-US" sz="6000" dirty="0">
                <a:solidFill>
                  <a:schemeClr val="accent1"/>
                </a:solidFill>
              </a:rPr>
            </a:br>
            <a:r>
              <a:rPr lang="en-US" sz="6000" dirty="0">
                <a:solidFill>
                  <a:schemeClr val="accent1"/>
                </a:solidFill>
              </a:rPr>
              <a:t>Learn {</a:t>
            </a:r>
            <a:r>
              <a:rPr lang="en-US" sz="6000" dirty="0" err="1">
                <a:solidFill>
                  <a:schemeClr val="accent1"/>
                </a:solidFill>
              </a:rPr>
              <a:t>tidyverse</a:t>
            </a:r>
            <a:r>
              <a:rPr lang="en-US" sz="6000" dirty="0">
                <a:solidFill>
                  <a:schemeClr val="accent1"/>
                </a:solidFill>
              </a:rPr>
              <a:t>}</a:t>
            </a:r>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Slide Number Placeholder 2">
            <a:extLst>
              <a:ext uri="{FF2B5EF4-FFF2-40B4-BE49-F238E27FC236}">
                <a16:creationId xmlns:a16="http://schemas.microsoft.com/office/drawing/2014/main" id="{830DB01D-668F-E641-A140-B716467EAE42}"/>
              </a:ext>
            </a:extLst>
          </p:cNvPr>
          <p:cNvSpPr>
            <a:spLocks noGrp="1"/>
          </p:cNvSpPr>
          <p:nvPr>
            <p:ph type="sldNum" sz="quarter" idx="12"/>
          </p:nvPr>
        </p:nvSpPr>
        <p:spPr/>
        <p:txBody>
          <a:bodyPr/>
          <a:lstStyle/>
          <a:p>
            <a:fld id="{E6E5AD94-8CD5-9A4B-B9F7-1A29B6665B22}" type="slidenum">
              <a:rPr lang="en-US" smtClean="0"/>
              <a:t>39</a:t>
            </a:fld>
            <a:endParaRPr lang="en-US"/>
          </a:p>
        </p:txBody>
      </p:sp>
    </p:spTree>
    <p:extLst>
      <p:ext uri="{BB962C8B-B14F-4D97-AF65-F5344CB8AC3E}">
        <p14:creationId xmlns:p14="http://schemas.microsoft.com/office/powerpoint/2010/main" val="136116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7A0781-5A2C-A342-8B3A-F81821D10ABD}"/>
              </a:ext>
            </a:extLst>
          </p:cNvPr>
          <p:cNvSpPr>
            <a:spLocks noGrp="1"/>
          </p:cNvSpPr>
          <p:nvPr>
            <p:ph type="title"/>
          </p:nvPr>
        </p:nvSpPr>
        <p:spPr>
          <a:xfrm>
            <a:off x="807720" y="960120"/>
            <a:ext cx="3988993" cy="4171278"/>
          </a:xfrm>
        </p:spPr>
        <p:txBody>
          <a:bodyPr>
            <a:normAutofit/>
          </a:bodyPr>
          <a:lstStyle/>
          <a:p>
            <a:pPr algn="l"/>
            <a:r>
              <a:rPr lang="en-US" sz="5400">
                <a:solidFill>
                  <a:schemeClr val="tx1"/>
                </a:solidFill>
              </a:rPr>
              <a:t>History of R</a:t>
            </a:r>
          </a:p>
        </p:txBody>
      </p:sp>
      <p:sp>
        <p:nvSpPr>
          <p:cNvPr id="3" name="Content Placeholder 2">
            <a:extLst>
              <a:ext uri="{FF2B5EF4-FFF2-40B4-BE49-F238E27FC236}">
                <a16:creationId xmlns:a16="http://schemas.microsoft.com/office/drawing/2014/main" id="{D88F2F24-F41B-6A44-9BD3-F230E93FA519}"/>
              </a:ext>
            </a:extLst>
          </p:cNvPr>
          <p:cNvSpPr>
            <a:spLocks noGrp="1"/>
          </p:cNvSpPr>
          <p:nvPr>
            <p:ph idx="1"/>
          </p:nvPr>
        </p:nvSpPr>
        <p:spPr>
          <a:xfrm>
            <a:off x="5118447" y="960120"/>
            <a:ext cx="6281873" cy="4171278"/>
          </a:xfrm>
        </p:spPr>
        <p:txBody>
          <a:bodyPr>
            <a:normAutofit/>
          </a:bodyPr>
          <a:lstStyle/>
          <a:p>
            <a:r>
              <a:rPr lang="en-US" sz="2000" dirty="0"/>
              <a:t>Derived from the S language in the 90s</a:t>
            </a:r>
          </a:p>
          <a:p>
            <a:r>
              <a:rPr lang="en-US" sz="2000" dirty="0"/>
              <a:t>Initial 1.0 release February 2000 (Ihaka and Gentlemen)</a:t>
            </a:r>
          </a:p>
          <a:p>
            <a:pPr lvl="1"/>
            <a:r>
              <a:rPr lang="en-US" sz="1800" dirty="0"/>
              <a:t>Reached 4.0.0 in April!</a:t>
            </a:r>
          </a:p>
          <a:p>
            <a:r>
              <a:rPr lang="en-US" sz="2000" dirty="0"/>
              <a:t>Designed specifically to be an open-source tool for statistical analysis</a:t>
            </a:r>
          </a:p>
          <a:p>
            <a:pPr lvl="1"/>
            <a:r>
              <a:rPr lang="en-US" sz="1800" dirty="0"/>
              <a:t>Extensibility</a:t>
            </a:r>
          </a:p>
        </p:txBody>
      </p:sp>
      <p:sp>
        <p:nvSpPr>
          <p:cNvPr id="4" name="Slide Number Placeholder 3">
            <a:extLst>
              <a:ext uri="{FF2B5EF4-FFF2-40B4-BE49-F238E27FC236}">
                <a16:creationId xmlns:a16="http://schemas.microsoft.com/office/drawing/2014/main" id="{1E7C0341-80A4-5A4F-A54C-D9C4266B7E68}"/>
              </a:ext>
            </a:extLst>
          </p:cNvPr>
          <p:cNvSpPr>
            <a:spLocks noGrp="1"/>
          </p:cNvSpPr>
          <p:nvPr>
            <p:ph type="sldNum" sz="quarter" idx="12"/>
          </p:nvPr>
        </p:nvSpPr>
        <p:spPr/>
        <p:txBody>
          <a:bodyPr/>
          <a:lstStyle/>
          <a:p>
            <a:fld id="{E6E5AD94-8CD5-9A4B-B9F7-1A29B6665B22}" type="slidenum">
              <a:rPr lang="en-US" smtClean="0"/>
              <a:t>4</a:t>
            </a:fld>
            <a:endParaRPr lang="en-US"/>
          </a:p>
        </p:txBody>
      </p:sp>
    </p:spTree>
    <p:extLst>
      <p:ext uri="{BB962C8B-B14F-4D97-AF65-F5344CB8AC3E}">
        <p14:creationId xmlns:p14="http://schemas.microsoft.com/office/powerpoint/2010/main" val="295028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t>{ggplot2}</a:t>
            </a:r>
          </a:p>
          <a:p>
            <a:r>
              <a:rPr lang="en-US" dirty="0"/>
              <a:t>{</a:t>
            </a:r>
            <a:r>
              <a:rPr lang="en-US" dirty="0" err="1"/>
              <a:t>readr</a:t>
            </a:r>
            <a:r>
              <a:rPr lang="en-US" dirty="0"/>
              <a:t>}/{</a:t>
            </a:r>
            <a:r>
              <a:rPr lang="en-US" dirty="0" err="1"/>
              <a:t>readxl</a:t>
            </a:r>
            <a:r>
              <a:rPr lang="en-US" dirty="0"/>
              <a:t>}</a:t>
            </a:r>
          </a:p>
          <a:p>
            <a:pPr lvl="1"/>
            <a:r>
              <a:rPr lang="en-US" dirty="0"/>
              <a:t>Use </a:t>
            </a:r>
            <a:r>
              <a:rPr lang="en-US" dirty="0" err="1"/>
              <a:t>read_csv</a:t>
            </a:r>
            <a:r>
              <a:rPr lang="en-US" dirty="0"/>
              <a:t>() or </a:t>
            </a:r>
            <a:r>
              <a:rPr lang="en-US" dirty="0" err="1"/>
              <a:t>read_excel</a:t>
            </a:r>
            <a:r>
              <a:rPr lang="en-US" dirty="0"/>
              <a:t>()</a:t>
            </a:r>
          </a:p>
          <a:p>
            <a:r>
              <a:rPr lang="en-US" dirty="0"/>
              <a:t>{</a:t>
            </a:r>
            <a:r>
              <a:rPr lang="en-US" dirty="0" err="1"/>
              <a:t>magrittr</a:t>
            </a:r>
            <a:r>
              <a:rPr lang="en-US" dirty="0"/>
              <a:t>}</a:t>
            </a:r>
          </a:p>
          <a:p>
            <a:pPr lvl="1"/>
            <a:r>
              <a:rPr lang="en-US" dirty="0"/>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EFDCA6EC-6E7A-9A46-BBCC-252EC48483FB}"/>
              </a:ext>
            </a:extLst>
          </p:cNvPr>
          <p:cNvSpPr>
            <a:spLocks noGrp="1"/>
          </p:cNvSpPr>
          <p:nvPr>
            <p:ph type="sldNum" sz="quarter" idx="12"/>
          </p:nvPr>
        </p:nvSpPr>
        <p:spPr/>
        <p:txBody>
          <a:bodyPr/>
          <a:lstStyle/>
          <a:p>
            <a:fld id="{E6E5AD94-8CD5-9A4B-B9F7-1A29B6665B22}" type="slidenum">
              <a:rPr lang="en-US" smtClean="0"/>
              <a:t>40</a:t>
            </a:fld>
            <a:endParaRPr lang="en-US"/>
          </a:p>
        </p:txBody>
      </p:sp>
    </p:spTree>
    <p:extLst>
      <p:ext uri="{BB962C8B-B14F-4D97-AF65-F5344CB8AC3E}">
        <p14:creationId xmlns:p14="http://schemas.microsoft.com/office/powerpoint/2010/main" val="876195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09EDD0-B0F9-3245-9C52-CA616FA93BA7}"/>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{ggplot2}</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8E942E-9542-0946-9E32-8275D437C13D}"/>
              </a:ext>
            </a:extLst>
          </p:cNvPr>
          <p:cNvSpPr>
            <a:spLocks noGrp="1"/>
          </p:cNvSpPr>
          <p:nvPr>
            <p:ph idx="1"/>
          </p:nvPr>
        </p:nvSpPr>
        <p:spPr>
          <a:xfrm>
            <a:off x="4983164" y="960120"/>
            <a:ext cx="5511800" cy="4171278"/>
          </a:xfrm>
        </p:spPr>
        <p:txBody>
          <a:bodyPr>
            <a:normAutofit/>
          </a:bodyPr>
          <a:lstStyle/>
          <a:p>
            <a:r>
              <a:rPr lang="en-US" dirty="0"/>
              <a:t>One of the 3 main plotting systems in the R ecosystem</a:t>
            </a:r>
          </a:p>
          <a:p>
            <a:pPr lvl="1"/>
            <a:r>
              <a:rPr lang="en-US" dirty="0"/>
              <a:t>Lattice and base</a:t>
            </a:r>
          </a:p>
          <a:p>
            <a:r>
              <a:rPr lang="en-US" dirty="0"/>
              <a:t>Consistent syntax for plotting data, highly customizable, and good looking out of the box</a:t>
            </a:r>
          </a:p>
          <a:p>
            <a:r>
              <a:rPr lang="en-US" dirty="0"/>
              <a:t>Too much to cover for this lecture</a:t>
            </a:r>
          </a:p>
        </p:txBody>
      </p:sp>
      <p:sp>
        <p:nvSpPr>
          <p:cNvPr id="4" name="Slide Number Placeholder 3">
            <a:extLst>
              <a:ext uri="{FF2B5EF4-FFF2-40B4-BE49-F238E27FC236}">
                <a16:creationId xmlns:a16="http://schemas.microsoft.com/office/drawing/2014/main" id="{0C41C87B-4462-2047-B418-EB5FC04C870A}"/>
              </a:ext>
            </a:extLst>
          </p:cNvPr>
          <p:cNvSpPr>
            <a:spLocks noGrp="1"/>
          </p:cNvSpPr>
          <p:nvPr>
            <p:ph type="sldNum" sz="quarter" idx="12"/>
          </p:nvPr>
        </p:nvSpPr>
        <p:spPr/>
        <p:txBody>
          <a:bodyPr/>
          <a:lstStyle/>
          <a:p>
            <a:fld id="{E6E5AD94-8CD5-9A4B-B9F7-1A29B6665B22}" type="slidenum">
              <a:rPr lang="en-US" smtClean="0"/>
              <a:t>41</a:t>
            </a:fld>
            <a:endParaRPr lang="en-US"/>
          </a:p>
        </p:txBody>
      </p:sp>
    </p:spTree>
    <p:extLst>
      <p:ext uri="{BB962C8B-B14F-4D97-AF65-F5344CB8AC3E}">
        <p14:creationId xmlns:p14="http://schemas.microsoft.com/office/powerpoint/2010/main" val="787349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t>{</a:t>
            </a:r>
            <a:r>
              <a:rPr lang="en-US" dirty="0" err="1"/>
              <a:t>readr</a:t>
            </a:r>
            <a:r>
              <a:rPr lang="en-US" dirty="0"/>
              <a:t>}/{</a:t>
            </a:r>
            <a:r>
              <a:rPr lang="en-US" dirty="0" err="1"/>
              <a:t>readxl</a:t>
            </a:r>
            <a:r>
              <a:rPr lang="en-US" dirty="0"/>
              <a:t>}</a:t>
            </a:r>
          </a:p>
          <a:p>
            <a:pPr lvl="1"/>
            <a:r>
              <a:rPr lang="en-US" dirty="0"/>
              <a:t>Use </a:t>
            </a:r>
            <a:r>
              <a:rPr lang="en-US" dirty="0" err="1"/>
              <a:t>read_csv</a:t>
            </a:r>
            <a:r>
              <a:rPr lang="en-US" dirty="0"/>
              <a:t>() or </a:t>
            </a:r>
            <a:r>
              <a:rPr lang="en-US" dirty="0" err="1"/>
              <a:t>read_excel</a:t>
            </a:r>
            <a:r>
              <a:rPr lang="en-US" dirty="0"/>
              <a:t>()</a:t>
            </a:r>
          </a:p>
          <a:p>
            <a:r>
              <a:rPr lang="en-US" dirty="0"/>
              <a:t>{</a:t>
            </a:r>
            <a:r>
              <a:rPr lang="en-US" dirty="0" err="1"/>
              <a:t>magrittr</a:t>
            </a:r>
            <a:r>
              <a:rPr lang="en-US" dirty="0"/>
              <a:t>}</a:t>
            </a:r>
          </a:p>
          <a:p>
            <a:pPr lvl="1"/>
            <a:r>
              <a:rPr lang="en-US" dirty="0"/>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B08138C2-6535-8046-82BE-0DC3457BFA3D}"/>
              </a:ext>
            </a:extLst>
          </p:cNvPr>
          <p:cNvSpPr>
            <a:spLocks noGrp="1"/>
          </p:cNvSpPr>
          <p:nvPr>
            <p:ph type="sldNum" sz="quarter" idx="12"/>
          </p:nvPr>
        </p:nvSpPr>
        <p:spPr/>
        <p:txBody>
          <a:bodyPr/>
          <a:lstStyle/>
          <a:p>
            <a:fld id="{E6E5AD94-8CD5-9A4B-B9F7-1A29B6665B22}" type="slidenum">
              <a:rPr lang="en-US" smtClean="0"/>
              <a:t>42</a:t>
            </a:fld>
            <a:endParaRPr lang="en-US"/>
          </a:p>
        </p:txBody>
      </p:sp>
    </p:spTree>
    <p:extLst>
      <p:ext uri="{BB962C8B-B14F-4D97-AF65-F5344CB8AC3E}">
        <p14:creationId xmlns:p14="http://schemas.microsoft.com/office/powerpoint/2010/main" val="2166895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6713DD-A516-184F-BA6F-C06F6B9DC064}"/>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readr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C0F4B1-A936-2741-8B55-498431718786}"/>
              </a:ext>
            </a:extLst>
          </p:cNvPr>
          <p:cNvSpPr>
            <a:spLocks noGrp="1"/>
          </p:cNvSpPr>
          <p:nvPr>
            <p:ph idx="1"/>
          </p:nvPr>
        </p:nvSpPr>
        <p:spPr>
          <a:xfrm>
            <a:off x="4983164" y="960120"/>
            <a:ext cx="5511800" cy="4171278"/>
          </a:xfrm>
        </p:spPr>
        <p:txBody>
          <a:bodyPr>
            <a:normAutofit/>
          </a:bodyPr>
          <a:lstStyle/>
          <a:p>
            <a:r>
              <a:rPr lang="en-US" dirty="0"/>
              <a:t>Multiple functions for reading-in delimited files</a:t>
            </a:r>
          </a:p>
          <a:p>
            <a:pPr lvl="1"/>
            <a:r>
              <a:rPr lang="en-US" dirty="0"/>
              <a:t>Tab, colon, period, etc.</a:t>
            </a:r>
          </a:p>
          <a:p>
            <a:r>
              <a:rPr lang="en-US" dirty="0" err="1"/>
              <a:t>readr</a:t>
            </a:r>
            <a:r>
              <a:rPr lang="en-US" dirty="0"/>
              <a:t>::</a:t>
            </a:r>
            <a:r>
              <a:rPr lang="en-US" dirty="0" err="1"/>
              <a:t>read_csv</a:t>
            </a:r>
            <a:r>
              <a:rPr lang="en-US" dirty="0"/>
              <a:t>(“</a:t>
            </a:r>
            <a:r>
              <a:rPr lang="en-US" dirty="0" err="1"/>
              <a:t>data.csv</a:t>
            </a:r>
            <a:r>
              <a:rPr lang="en-US" dirty="0"/>
              <a:t>”)</a:t>
            </a:r>
          </a:p>
          <a:p>
            <a:r>
              <a:rPr lang="en-US" dirty="0" err="1"/>
              <a:t>readxl</a:t>
            </a:r>
            <a:r>
              <a:rPr lang="en-US" dirty="0"/>
              <a:t>::</a:t>
            </a:r>
            <a:r>
              <a:rPr lang="en-US" dirty="0" err="1"/>
              <a:t>read_excel</a:t>
            </a:r>
            <a:r>
              <a:rPr lang="en-US" dirty="0"/>
              <a:t>(“</a:t>
            </a:r>
            <a:r>
              <a:rPr lang="en-US" dirty="0" err="1"/>
              <a:t>data.xlsx</a:t>
            </a:r>
            <a:r>
              <a:rPr lang="en-US" dirty="0"/>
              <a:t>”, sheet = 1)</a:t>
            </a:r>
          </a:p>
        </p:txBody>
      </p:sp>
      <p:sp>
        <p:nvSpPr>
          <p:cNvPr id="4" name="Slide Number Placeholder 3">
            <a:extLst>
              <a:ext uri="{FF2B5EF4-FFF2-40B4-BE49-F238E27FC236}">
                <a16:creationId xmlns:a16="http://schemas.microsoft.com/office/drawing/2014/main" id="{B81F5FB0-E6CB-A942-BCAF-5FAAE009CA00}"/>
              </a:ext>
            </a:extLst>
          </p:cNvPr>
          <p:cNvSpPr>
            <a:spLocks noGrp="1"/>
          </p:cNvSpPr>
          <p:nvPr>
            <p:ph type="sldNum" sz="quarter" idx="12"/>
          </p:nvPr>
        </p:nvSpPr>
        <p:spPr/>
        <p:txBody>
          <a:bodyPr/>
          <a:lstStyle/>
          <a:p>
            <a:fld id="{E6E5AD94-8CD5-9A4B-B9F7-1A29B6665B22}" type="slidenum">
              <a:rPr lang="en-US" smtClean="0"/>
              <a:t>43</a:t>
            </a:fld>
            <a:endParaRPr lang="en-US"/>
          </a:p>
        </p:txBody>
      </p:sp>
    </p:spTree>
    <p:extLst>
      <p:ext uri="{BB962C8B-B14F-4D97-AF65-F5344CB8AC3E}">
        <p14:creationId xmlns:p14="http://schemas.microsoft.com/office/powerpoint/2010/main" val="3920582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solidFill>
                  <a:schemeClr val="bg2">
                    <a:lumMod val="75000"/>
                  </a:schemeClr>
                </a:solidFill>
              </a:rPr>
              <a:t>{</a:t>
            </a:r>
            <a:r>
              <a:rPr lang="en-US" dirty="0" err="1">
                <a:solidFill>
                  <a:schemeClr val="bg2">
                    <a:lumMod val="75000"/>
                  </a:schemeClr>
                </a:solidFill>
              </a:rPr>
              <a:t>readr</a:t>
            </a:r>
            <a:r>
              <a:rPr lang="en-US" dirty="0">
                <a:solidFill>
                  <a:schemeClr val="bg2">
                    <a:lumMod val="75000"/>
                  </a:schemeClr>
                </a:solidFill>
              </a:rPr>
              <a:t>}/{</a:t>
            </a:r>
            <a:r>
              <a:rPr lang="en-US" dirty="0" err="1">
                <a:solidFill>
                  <a:schemeClr val="bg2">
                    <a:lumMod val="75000"/>
                  </a:schemeClr>
                </a:solidFill>
              </a:rPr>
              <a:t>readxl</a:t>
            </a:r>
            <a:r>
              <a:rPr lang="en-US" dirty="0">
                <a:solidFill>
                  <a:schemeClr val="bg2">
                    <a:lumMod val="75000"/>
                  </a:schemeClr>
                </a:solidFill>
              </a:rPr>
              <a:t>}</a:t>
            </a:r>
          </a:p>
          <a:p>
            <a:pPr lvl="1"/>
            <a:r>
              <a:rPr lang="en-US" dirty="0">
                <a:solidFill>
                  <a:schemeClr val="bg2">
                    <a:lumMod val="75000"/>
                  </a:schemeClr>
                </a:solidFill>
              </a:rPr>
              <a:t>Use </a:t>
            </a:r>
            <a:r>
              <a:rPr lang="en-US" dirty="0" err="1">
                <a:solidFill>
                  <a:schemeClr val="bg2">
                    <a:lumMod val="75000"/>
                  </a:schemeClr>
                </a:solidFill>
              </a:rPr>
              <a:t>read_csv</a:t>
            </a:r>
            <a:r>
              <a:rPr lang="en-US" dirty="0">
                <a:solidFill>
                  <a:schemeClr val="bg2">
                    <a:lumMod val="75000"/>
                  </a:schemeClr>
                </a:solidFill>
              </a:rPr>
              <a:t>() or </a:t>
            </a:r>
            <a:r>
              <a:rPr lang="en-US" dirty="0" err="1">
                <a:solidFill>
                  <a:schemeClr val="bg2">
                    <a:lumMod val="75000"/>
                  </a:schemeClr>
                </a:solidFill>
              </a:rPr>
              <a:t>read_excel</a:t>
            </a:r>
            <a:r>
              <a:rPr lang="en-US" dirty="0">
                <a:solidFill>
                  <a:schemeClr val="bg2">
                    <a:lumMod val="75000"/>
                  </a:schemeClr>
                </a:solidFill>
              </a:rPr>
              <a:t>()</a:t>
            </a:r>
          </a:p>
          <a:p>
            <a:r>
              <a:rPr lang="en-US" dirty="0"/>
              <a:t>{</a:t>
            </a:r>
            <a:r>
              <a:rPr lang="en-US" dirty="0" err="1"/>
              <a:t>magrittr</a:t>
            </a:r>
            <a:r>
              <a:rPr lang="en-US" dirty="0"/>
              <a:t>}</a:t>
            </a:r>
          </a:p>
          <a:p>
            <a:pPr lvl="1"/>
            <a:r>
              <a:rPr lang="en-US" dirty="0"/>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86840861-ABBC-D048-B24B-560283B1A66E}"/>
              </a:ext>
            </a:extLst>
          </p:cNvPr>
          <p:cNvSpPr>
            <a:spLocks noGrp="1"/>
          </p:cNvSpPr>
          <p:nvPr>
            <p:ph type="sldNum" sz="quarter" idx="12"/>
          </p:nvPr>
        </p:nvSpPr>
        <p:spPr/>
        <p:txBody>
          <a:bodyPr/>
          <a:lstStyle/>
          <a:p>
            <a:fld id="{E6E5AD94-8CD5-9A4B-B9F7-1A29B6665B22}" type="slidenum">
              <a:rPr lang="en-US" smtClean="0"/>
              <a:t>44</a:t>
            </a:fld>
            <a:endParaRPr lang="en-US"/>
          </a:p>
        </p:txBody>
      </p:sp>
    </p:spTree>
    <p:extLst>
      <p:ext uri="{BB962C8B-B14F-4D97-AF65-F5344CB8AC3E}">
        <p14:creationId xmlns:p14="http://schemas.microsoft.com/office/powerpoint/2010/main" val="21677420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C796B1-3DCD-FF41-A920-D764C699414B}"/>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magrittr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FE59124-27EB-7F4A-B4D6-43868F50070F}"/>
              </a:ext>
            </a:extLst>
          </p:cNvPr>
          <p:cNvSpPr>
            <a:spLocks noGrp="1"/>
          </p:cNvSpPr>
          <p:nvPr>
            <p:ph idx="1"/>
          </p:nvPr>
        </p:nvSpPr>
        <p:spPr>
          <a:xfrm>
            <a:off x="4983164" y="960120"/>
            <a:ext cx="5511800" cy="4171278"/>
          </a:xfrm>
        </p:spPr>
        <p:txBody>
          <a:bodyPr>
            <a:normAutofit/>
          </a:bodyPr>
          <a:lstStyle/>
          <a:p>
            <a:r>
              <a:rPr lang="en-US" dirty="0"/>
              <a:t>Package supplies the pipe, %&gt;%, operator</a:t>
            </a:r>
          </a:p>
          <a:p>
            <a:r>
              <a:rPr lang="en-US" dirty="0"/>
              <a:t>Allows you to write functions in a continuous flow without wrapping excessively</a:t>
            </a:r>
          </a:p>
          <a:p>
            <a:pPr lvl="1"/>
            <a:r>
              <a:rPr lang="en-US" dirty="0"/>
              <a:t>foo(foo(foo(foo(foo)))))</a:t>
            </a:r>
          </a:p>
          <a:p>
            <a:pPr lvl="2"/>
            <a:r>
              <a:rPr lang="en-US" dirty="0"/>
              <a:t>Did I put the correct number of closing parentheses?!</a:t>
            </a:r>
          </a:p>
          <a:p>
            <a:r>
              <a:rPr lang="en-US" dirty="0"/>
              <a:t>Read the pipe as an “and then” statement</a:t>
            </a:r>
          </a:p>
          <a:p>
            <a:pPr lvl="1"/>
            <a:r>
              <a:rPr lang="en-US" dirty="0" err="1"/>
              <a:t>Read_csv</a:t>
            </a:r>
            <a:r>
              <a:rPr lang="en-US" dirty="0"/>
              <a:t>(“</a:t>
            </a:r>
            <a:r>
              <a:rPr lang="en-US" dirty="0" err="1"/>
              <a:t>data.csv</a:t>
            </a:r>
            <a:r>
              <a:rPr lang="en-US" dirty="0"/>
              <a:t>”) %&gt;% mean(col1)</a:t>
            </a:r>
          </a:p>
          <a:p>
            <a:pPr lvl="2"/>
            <a:r>
              <a:rPr lang="en-US" dirty="0"/>
              <a:t>Read in my .csv AND THEN find the mean of col1</a:t>
            </a:r>
          </a:p>
        </p:txBody>
      </p:sp>
      <p:sp>
        <p:nvSpPr>
          <p:cNvPr id="4" name="Slide Number Placeholder 3">
            <a:extLst>
              <a:ext uri="{FF2B5EF4-FFF2-40B4-BE49-F238E27FC236}">
                <a16:creationId xmlns:a16="http://schemas.microsoft.com/office/drawing/2014/main" id="{E3FEFB7A-BB79-3E49-8023-362A68ED0180}"/>
              </a:ext>
            </a:extLst>
          </p:cNvPr>
          <p:cNvSpPr>
            <a:spLocks noGrp="1"/>
          </p:cNvSpPr>
          <p:nvPr>
            <p:ph type="sldNum" sz="quarter" idx="12"/>
          </p:nvPr>
        </p:nvSpPr>
        <p:spPr/>
        <p:txBody>
          <a:bodyPr/>
          <a:lstStyle/>
          <a:p>
            <a:fld id="{E6E5AD94-8CD5-9A4B-B9F7-1A29B6665B22}" type="slidenum">
              <a:rPr lang="en-US" smtClean="0"/>
              <a:t>45</a:t>
            </a:fld>
            <a:endParaRPr lang="en-US"/>
          </a:p>
        </p:txBody>
      </p:sp>
    </p:spTree>
    <p:extLst>
      <p:ext uri="{BB962C8B-B14F-4D97-AF65-F5344CB8AC3E}">
        <p14:creationId xmlns:p14="http://schemas.microsoft.com/office/powerpoint/2010/main" val="345443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solidFill>
                  <a:schemeClr val="bg2">
                    <a:lumMod val="75000"/>
                  </a:schemeClr>
                </a:solidFill>
              </a:rPr>
              <a:t>{</a:t>
            </a:r>
            <a:r>
              <a:rPr lang="en-US" dirty="0" err="1">
                <a:solidFill>
                  <a:schemeClr val="bg2">
                    <a:lumMod val="75000"/>
                  </a:schemeClr>
                </a:solidFill>
              </a:rPr>
              <a:t>readr</a:t>
            </a:r>
            <a:r>
              <a:rPr lang="en-US" dirty="0">
                <a:solidFill>
                  <a:schemeClr val="bg2">
                    <a:lumMod val="75000"/>
                  </a:schemeClr>
                </a:solidFill>
              </a:rPr>
              <a:t>}/{</a:t>
            </a:r>
            <a:r>
              <a:rPr lang="en-US" dirty="0" err="1">
                <a:solidFill>
                  <a:schemeClr val="bg2">
                    <a:lumMod val="75000"/>
                  </a:schemeClr>
                </a:solidFill>
              </a:rPr>
              <a:t>readxl</a:t>
            </a:r>
            <a:r>
              <a:rPr lang="en-US" dirty="0">
                <a:solidFill>
                  <a:schemeClr val="bg2">
                    <a:lumMod val="75000"/>
                  </a:schemeClr>
                </a:solidFill>
              </a:rPr>
              <a:t>}</a:t>
            </a:r>
          </a:p>
          <a:p>
            <a:pPr lvl="1"/>
            <a:r>
              <a:rPr lang="en-US" dirty="0">
                <a:solidFill>
                  <a:schemeClr val="bg2">
                    <a:lumMod val="75000"/>
                  </a:schemeClr>
                </a:solidFill>
              </a:rPr>
              <a:t>Use </a:t>
            </a:r>
            <a:r>
              <a:rPr lang="en-US" dirty="0" err="1">
                <a:solidFill>
                  <a:schemeClr val="bg2">
                    <a:lumMod val="75000"/>
                  </a:schemeClr>
                </a:solidFill>
              </a:rPr>
              <a:t>read_csv</a:t>
            </a:r>
            <a:r>
              <a:rPr lang="en-US" dirty="0">
                <a:solidFill>
                  <a:schemeClr val="bg2">
                    <a:lumMod val="75000"/>
                  </a:schemeClr>
                </a:solidFill>
              </a:rPr>
              <a:t>() or </a:t>
            </a:r>
            <a:r>
              <a:rPr lang="en-US" dirty="0" err="1">
                <a:solidFill>
                  <a:schemeClr val="bg2">
                    <a:lumMod val="75000"/>
                  </a:schemeClr>
                </a:solidFill>
              </a:rPr>
              <a:t>read_excel</a:t>
            </a:r>
            <a:r>
              <a:rPr lang="en-US" dirty="0">
                <a:solidFill>
                  <a:schemeClr val="bg2">
                    <a:lumMod val="75000"/>
                  </a:schemeClr>
                </a:solidFill>
              </a:rPr>
              <a:t>()</a:t>
            </a:r>
          </a:p>
          <a:p>
            <a:r>
              <a:rPr lang="en-US" dirty="0">
                <a:solidFill>
                  <a:schemeClr val="bg2">
                    <a:lumMod val="75000"/>
                  </a:schemeClr>
                </a:solidFill>
              </a:rPr>
              <a:t>{</a:t>
            </a:r>
            <a:r>
              <a:rPr lang="en-US" dirty="0" err="1">
                <a:solidFill>
                  <a:schemeClr val="bg2">
                    <a:lumMod val="75000"/>
                  </a:schemeClr>
                </a:solidFill>
              </a:rPr>
              <a:t>magrittr</a:t>
            </a:r>
            <a:r>
              <a:rPr lang="en-US" dirty="0">
                <a:solidFill>
                  <a:schemeClr val="bg2">
                    <a:lumMod val="75000"/>
                  </a:schemeClr>
                </a:solidFill>
              </a:rPr>
              <a:t>}</a:t>
            </a:r>
          </a:p>
          <a:p>
            <a:pPr lvl="1"/>
            <a:r>
              <a:rPr lang="en-US" dirty="0">
                <a:solidFill>
                  <a:schemeClr val="bg2">
                    <a:lumMod val="75000"/>
                  </a:schemeClr>
                </a:solidFill>
              </a:rPr>
              <a:t>The pipe function, %&gt;%</a:t>
            </a:r>
          </a:p>
          <a:p>
            <a:r>
              <a:rPr lang="en-US" dirty="0"/>
              <a:t>{</a:t>
            </a:r>
            <a:r>
              <a:rPr lang="en-US" dirty="0" err="1"/>
              <a:t>dplyr</a:t>
            </a:r>
            <a:r>
              <a:rPr lang="en-US" dirty="0"/>
              <a:t>}</a:t>
            </a:r>
          </a:p>
          <a:p>
            <a:pPr lvl="1"/>
            <a:r>
              <a:rPr lang="en-US" dirty="0"/>
              <a:t>5 verbs for data manipulation</a:t>
            </a:r>
          </a:p>
        </p:txBody>
      </p:sp>
      <p:sp>
        <p:nvSpPr>
          <p:cNvPr id="4" name="Slide Number Placeholder 3">
            <a:extLst>
              <a:ext uri="{FF2B5EF4-FFF2-40B4-BE49-F238E27FC236}">
                <a16:creationId xmlns:a16="http://schemas.microsoft.com/office/drawing/2014/main" id="{8606B54B-EAB2-0E4D-A101-35CB6429A186}"/>
              </a:ext>
            </a:extLst>
          </p:cNvPr>
          <p:cNvSpPr>
            <a:spLocks noGrp="1"/>
          </p:cNvSpPr>
          <p:nvPr>
            <p:ph type="sldNum" sz="quarter" idx="12"/>
          </p:nvPr>
        </p:nvSpPr>
        <p:spPr/>
        <p:txBody>
          <a:bodyPr/>
          <a:lstStyle/>
          <a:p>
            <a:fld id="{E6E5AD94-8CD5-9A4B-B9F7-1A29B6665B22}" type="slidenum">
              <a:rPr lang="en-US" smtClean="0"/>
              <a:t>46</a:t>
            </a:fld>
            <a:endParaRPr lang="en-US"/>
          </a:p>
        </p:txBody>
      </p:sp>
    </p:spTree>
    <p:extLst>
      <p:ext uri="{BB962C8B-B14F-4D97-AF65-F5344CB8AC3E}">
        <p14:creationId xmlns:p14="http://schemas.microsoft.com/office/powerpoint/2010/main" val="10184424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04AD4D-DEFA-BD42-8CAF-2F53A2CFC260}"/>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Notes on {</a:t>
            </a:r>
            <a:r>
              <a:rPr lang="en-US" sz="4400" dirty="0" err="1">
                <a:solidFill>
                  <a:schemeClr val="tx1"/>
                </a:solidFill>
              </a:rPr>
              <a:t>dplyr</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373488-7706-2D4A-BEBD-3483779A7ECA}"/>
              </a:ext>
            </a:extLst>
          </p:cNvPr>
          <p:cNvSpPr>
            <a:spLocks noGrp="1"/>
          </p:cNvSpPr>
          <p:nvPr>
            <p:ph idx="1"/>
          </p:nvPr>
        </p:nvSpPr>
        <p:spPr>
          <a:xfrm>
            <a:off x="4983164" y="960120"/>
            <a:ext cx="5511800" cy="4171278"/>
          </a:xfrm>
        </p:spPr>
        <p:txBody>
          <a:bodyPr>
            <a:normAutofit/>
          </a:bodyPr>
          <a:lstStyle/>
          <a:p>
            <a:r>
              <a:rPr lang="en-US" dirty="0"/>
              <a:t>Developed as a coherent ecosystem for data manipulation</a:t>
            </a:r>
          </a:p>
          <a:p>
            <a:r>
              <a:rPr lang="en-US" dirty="0"/>
              <a:t>Improved syntax over base R data cleaning operations</a:t>
            </a:r>
          </a:p>
          <a:p>
            <a:r>
              <a:rPr lang="en-US" dirty="0"/>
              <a:t>Familiar to SQL users</a:t>
            </a:r>
          </a:p>
          <a:p>
            <a:r>
              <a:rPr lang="en-US" dirty="0"/>
              <a:t>Start with learning this package when it comes to data cleaning</a:t>
            </a:r>
          </a:p>
        </p:txBody>
      </p:sp>
      <p:sp>
        <p:nvSpPr>
          <p:cNvPr id="4" name="Slide Number Placeholder 3">
            <a:extLst>
              <a:ext uri="{FF2B5EF4-FFF2-40B4-BE49-F238E27FC236}">
                <a16:creationId xmlns:a16="http://schemas.microsoft.com/office/drawing/2014/main" id="{788A5790-FAA8-0141-AB48-B2B8A1A3F685}"/>
              </a:ext>
            </a:extLst>
          </p:cNvPr>
          <p:cNvSpPr>
            <a:spLocks noGrp="1"/>
          </p:cNvSpPr>
          <p:nvPr>
            <p:ph type="sldNum" sz="quarter" idx="12"/>
          </p:nvPr>
        </p:nvSpPr>
        <p:spPr/>
        <p:txBody>
          <a:bodyPr/>
          <a:lstStyle/>
          <a:p>
            <a:fld id="{E6E5AD94-8CD5-9A4B-B9F7-1A29B6665B22}" type="slidenum">
              <a:rPr lang="en-US" smtClean="0"/>
              <a:t>47</a:t>
            </a:fld>
            <a:endParaRPr lang="en-US"/>
          </a:p>
        </p:txBody>
      </p:sp>
    </p:spTree>
    <p:extLst>
      <p:ext uri="{BB962C8B-B14F-4D97-AF65-F5344CB8AC3E}">
        <p14:creationId xmlns:p14="http://schemas.microsoft.com/office/powerpoint/2010/main" val="2572980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select()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choose columns from a data frame</a:t>
            </a:r>
          </a:p>
          <a:p>
            <a:r>
              <a:rPr lang="en-US" dirty="0"/>
              <a:t>Don’t need to quote column names</a:t>
            </a:r>
          </a:p>
          <a:p>
            <a:r>
              <a:rPr lang="en-US" dirty="0"/>
              <a:t>Special operators</a:t>
            </a:r>
          </a:p>
          <a:p>
            <a:pPr lvl="1"/>
            <a:r>
              <a:rPr lang="en-US" dirty="0"/>
              <a:t>Remove values with “-”</a:t>
            </a:r>
          </a:p>
          <a:p>
            <a:pPr lvl="1"/>
            <a:r>
              <a:rPr lang="en-US" dirty="0"/>
              <a:t>everything()</a:t>
            </a:r>
          </a:p>
          <a:p>
            <a:pPr lvl="1"/>
            <a:r>
              <a:rPr lang="en-US" dirty="0"/>
              <a:t>Can call series of columns with ”:”</a:t>
            </a:r>
          </a:p>
          <a:p>
            <a:pPr lvl="2"/>
            <a:r>
              <a:rPr lang="en-US" dirty="0"/>
              <a:t>var2:var15 </a:t>
            </a:r>
          </a:p>
        </p:txBody>
      </p:sp>
      <p:sp>
        <p:nvSpPr>
          <p:cNvPr id="4" name="Slide Number Placeholder 3">
            <a:extLst>
              <a:ext uri="{FF2B5EF4-FFF2-40B4-BE49-F238E27FC236}">
                <a16:creationId xmlns:a16="http://schemas.microsoft.com/office/drawing/2014/main" id="{17F00AA5-8A45-934D-809B-D5961A1FF89F}"/>
              </a:ext>
            </a:extLst>
          </p:cNvPr>
          <p:cNvSpPr>
            <a:spLocks noGrp="1"/>
          </p:cNvSpPr>
          <p:nvPr>
            <p:ph type="sldNum" sz="quarter" idx="12"/>
          </p:nvPr>
        </p:nvSpPr>
        <p:spPr/>
        <p:txBody>
          <a:bodyPr/>
          <a:lstStyle/>
          <a:p>
            <a:fld id="{E6E5AD94-8CD5-9A4B-B9F7-1A29B6665B22}" type="slidenum">
              <a:rPr lang="en-US" smtClean="0"/>
              <a:t>48</a:t>
            </a:fld>
            <a:endParaRPr lang="en-US"/>
          </a:p>
        </p:txBody>
      </p:sp>
    </p:spTree>
    <p:extLst>
      <p:ext uri="{BB962C8B-B14F-4D97-AF65-F5344CB8AC3E}">
        <p14:creationId xmlns:p14="http://schemas.microsoft.com/office/powerpoint/2010/main" val="12839467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filter()</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Create arbitrary conditions on which to filter the dataset</a:t>
            </a:r>
          </a:p>
          <a:p>
            <a:r>
              <a:rPr lang="en-US" dirty="0"/>
              <a:t>Generic function for cleaning normally down step-wise and verbose in base R</a:t>
            </a:r>
          </a:p>
          <a:p>
            <a:pPr lvl="1"/>
            <a:r>
              <a:rPr lang="en-US" dirty="0"/>
              <a:t>Base R: </a:t>
            </a:r>
            <a:r>
              <a:rPr lang="en-US" dirty="0" err="1"/>
              <a:t>dataframe</a:t>
            </a:r>
            <a:r>
              <a:rPr lang="en-US" dirty="0"/>
              <a:t>[var1 &gt; 1, ]</a:t>
            </a:r>
          </a:p>
          <a:p>
            <a:pPr lvl="1"/>
            <a:r>
              <a:rPr lang="en-US" dirty="0" err="1"/>
              <a:t>Dplyr</a:t>
            </a:r>
            <a:r>
              <a:rPr lang="en-US" dirty="0"/>
              <a:t>: filter(</a:t>
            </a:r>
            <a:r>
              <a:rPr lang="en-US" dirty="0" err="1"/>
              <a:t>dataframe</a:t>
            </a:r>
            <a:r>
              <a:rPr lang="en-US" dirty="0"/>
              <a:t>, var1 &gt; 1)</a:t>
            </a:r>
          </a:p>
          <a:p>
            <a:r>
              <a:rPr lang="en-US" dirty="0"/>
              <a:t>Can accept any number of filtering arguments by separating with “,”</a:t>
            </a:r>
          </a:p>
          <a:p>
            <a:pPr lvl="1"/>
            <a:r>
              <a:rPr lang="en-US" dirty="0"/>
              <a:t>Note that the comma will be read as AND within any filter call</a:t>
            </a:r>
          </a:p>
        </p:txBody>
      </p:sp>
      <p:sp>
        <p:nvSpPr>
          <p:cNvPr id="4" name="Slide Number Placeholder 3">
            <a:extLst>
              <a:ext uri="{FF2B5EF4-FFF2-40B4-BE49-F238E27FC236}">
                <a16:creationId xmlns:a16="http://schemas.microsoft.com/office/drawing/2014/main" id="{E67F49DA-0359-0140-A533-15B88B9FF7B6}"/>
              </a:ext>
            </a:extLst>
          </p:cNvPr>
          <p:cNvSpPr>
            <a:spLocks noGrp="1"/>
          </p:cNvSpPr>
          <p:nvPr>
            <p:ph type="sldNum" sz="quarter" idx="12"/>
          </p:nvPr>
        </p:nvSpPr>
        <p:spPr/>
        <p:txBody>
          <a:bodyPr/>
          <a:lstStyle/>
          <a:p>
            <a:fld id="{E6E5AD94-8CD5-9A4B-B9F7-1A29B6665B22}" type="slidenum">
              <a:rPr lang="en-US" smtClean="0"/>
              <a:t>49</a:t>
            </a:fld>
            <a:endParaRPr lang="en-US"/>
          </a:p>
        </p:txBody>
      </p:sp>
    </p:spTree>
    <p:extLst>
      <p:ext uri="{BB962C8B-B14F-4D97-AF65-F5344CB8AC3E}">
        <p14:creationId xmlns:p14="http://schemas.microsoft.com/office/powerpoint/2010/main" val="939103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1750A9-91F2-7A44-B4DC-539FAD016093}"/>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Cons</a:t>
            </a:r>
          </a:p>
        </p:txBody>
      </p:sp>
      <p:sp>
        <p:nvSpPr>
          <p:cNvPr id="3" name="Content Placeholder 2">
            <a:extLst>
              <a:ext uri="{FF2B5EF4-FFF2-40B4-BE49-F238E27FC236}">
                <a16:creationId xmlns:a16="http://schemas.microsoft.com/office/drawing/2014/main" id="{4C8A5D41-111C-BA4C-972F-18AFE4B4D2C2}"/>
              </a:ext>
            </a:extLst>
          </p:cNvPr>
          <p:cNvSpPr>
            <a:spLocks noGrp="1"/>
          </p:cNvSpPr>
          <p:nvPr>
            <p:ph idx="1"/>
          </p:nvPr>
        </p:nvSpPr>
        <p:spPr>
          <a:xfrm>
            <a:off x="5118447" y="960120"/>
            <a:ext cx="6281873" cy="4171278"/>
          </a:xfrm>
        </p:spPr>
        <p:txBody>
          <a:bodyPr>
            <a:normAutofit/>
          </a:bodyPr>
          <a:lstStyle/>
          <a:p>
            <a:r>
              <a:rPr lang="en-US" sz="2000" dirty="0"/>
              <a:t>Derived from S, but also implements C and FORTRAN</a:t>
            </a:r>
          </a:p>
          <a:p>
            <a:pPr lvl="1"/>
            <a:r>
              <a:rPr lang="en-US" sz="2000" dirty="0"/>
              <a:t>Slow; technical debt; some oddities in code</a:t>
            </a:r>
          </a:p>
          <a:p>
            <a:r>
              <a:rPr lang="en-US" sz="2000" dirty="0"/>
              <a:t>Can have a steep learning curve</a:t>
            </a:r>
          </a:p>
          <a:p>
            <a:r>
              <a:rPr lang="en-US" sz="2000" dirty="0"/>
              <a:t>Base R function error messages can be obtuse</a:t>
            </a:r>
          </a:p>
          <a:p>
            <a:r>
              <a:rPr lang="en-US" sz="2000" dirty="0"/>
              <a:t>Ugly base graphs</a:t>
            </a:r>
          </a:p>
          <a:p>
            <a:r>
              <a:rPr lang="en-US" sz="2000" dirty="0"/>
              <a:t>Lost in a maze of packages</a:t>
            </a:r>
          </a:p>
        </p:txBody>
      </p:sp>
      <p:sp>
        <p:nvSpPr>
          <p:cNvPr id="4" name="Slide Number Placeholder 3">
            <a:extLst>
              <a:ext uri="{FF2B5EF4-FFF2-40B4-BE49-F238E27FC236}">
                <a16:creationId xmlns:a16="http://schemas.microsoft.com/office/drawing/2014/main" id="{A51B002A-E60C-7D42-9FB5-3715A3433C7B}"/>
              </a:ext>
            </a:extLst>
          </p:cNvPr>
          <p:cNvSpPr>
            <a:spLocks noGrp="1"/>
          </p:cNvSpPr>
          <p:nvPr>
            <p:ph type="sldNum" sz="quarter" idx="12"/>
          </p:nvPr>
        </p:nvSpPr>
        <p:spPr/>
        <p:txBody>
          <a:bodyPr/>
          <a:lstStyle/>
          <a:p>
            <a:fld id="{E6E5AD94-8CD5-9A4B-B9F7-1A29B6665B22}" type="slidenum">
              <a:rPr lang="en-US" smtClean="0"/>
              <a:t>5</a:t>
            </a:fld>
            <a:endParaRPr lang="en-US"/>
          </a:p>
        </p:txBody>
      </p:sp>
    </p:spTree>
    <p:extLst>
      <p:ext uri="{BB962C8B-B14F-4D97-AF65-F5344CB8AC3E}">
        <p14:creationId xmlns:p14="http://schemas.microsoft.com/office/powerpoint/2010/main" val="3506764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8"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9"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mutate()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Create new columns in a </a:t>
            </a:r>
            <a:r>
              <a:rPr lang="en-US" dirty="0" err="1"/>
              <a:t>dataframe</a:t>
            </a:r>
            <a:r>
              <a:rPr lang="en-US" dirty="0"/>
              <a:t> </a:t>
            </a:r>
          </a:p>
          <a:p>
            <a:pPr lvl="1"/>
            <a:r>
              <a:rPr lang="en-US" dirty="0"/>
              <a:t>Do not need to pre-initialize the column like you would in base R</a:t>
            </a:r>
          </a:p>
          <a:p>
            <a:r>
              <a:rPr lang="en-US" dirty="0"/>
              <a:t>New column will automatically have N rows to match the </a:t>
            </a:r>
            <a:r>
              <a:rPr lang="en-US" dirty="0" err="1"/>
              <a:t>dataframe</a:t>
            </a:r>
            <a:endParaRPr lang="en-US" dirty="0"/>
          </a:p>
          <a:p>
            <a:r>
              <a:rPr lang="en-US" dirty="0"/>
              <a:t>Essentially any operation or set of values is allowed</a:t>
            </a:r>
          </a:p>
          <a:p>
            <a:pPr lvl="1"/>
            <a:r>
              <a:rPr lang="en-US" dirty="0"/>
              <a:t>Ex: create a new column that is 2x an existing column</a:t>
            </a:r>
          </a:p>
        </p:txBody>
      </p:sp>
      <p:sp>
        <p:nvSpPr>
          <p:cNvPr id="4" name="Slide Number Placeholder 3">
            <a:extLst>
              <a:ext uri="{FF2B5EF4-FFF2-40B4-BE49-F238E27FC236}">
                <a16:creationId xmlns:a16="http://schemas.microsoft.com/office/drawing/2014/main" id="{E6591546-D682-D144-B88D-E1C194D69021}"/>
              </a:ext>
            </a:extLst>
          </p:cNvPr>
          <p:cNvSpPr>
            <a:spLocks noGrp="1"/>
          </p:cNvSpPr>
          <p:nvPr>
            <p:ph type="sldNum" sz="quarter" idx="12"/>
          </p:nvPr>
        </p:nvSpPr>
        <p:spPr/>
        <p:txBody>
          <a:bodyPr/>
          <a:lstStyle/>
          <a:p>
            <a:fld id="{E6E5AD94-8CD5-9A4B-B9F7-1A29B6665B22}" type="slidenum">
              <a:rPr lang="en-US" smtClean="0"/>
              <a:t>50</a:t>
            </a:fld>
            <a:endParaRPr lang="en-US"/>
          </a:p>
        </p:txBody>
      </p:sp>
    </p:spTree>
    <p:extLst>
      <p:ext uri="{BB962C8B-B14F-4D97-AF65-F5344CB8AC3E}">
        <p14:creationId xmlns:p14="http://schemas.microsoft.com/office/powerpoint/2010/main" val="26439168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8"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9"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*Special Topic* {</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err="1">
                <a:solidFill>
                  <a:schemeClr val="tx1"/>
                </a:solidFill>
              </a:rPr>
              <a:t>mutate_at</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This is a special version of mutate(), referred to as a scoped variant</a:t>
            </a:r>
          </a:p>
          <a:p>
            <a:r>
              <a:rPr lang="en-US" dirty="0"/>
              <a:t>Scoped variants exist for all </a:t>
            </a:r>
            <a:r>
              <a:rPr lang="en-US" dirty="0" err="1"/>
              <a:t>dplyr</a:t>
            </a:r>
            <a:r>
              <a:rPr lang="en-US" dirty="0"/>
              <a:t> verbs discussed today, but this is a mainstay for me</a:t>
            </a:r>
          </a:p>
          <a:p>
            <a:r>
              <a:rPr lang="en-US" dirty="0"/>
              <a:t>Allows you to apply a function or value(s) to existing column(s)</a:t>
            </a:r>
          </a:p>
          <a:p>
            <a:pPr lvl="1"/>
            <a:r>
              <a:rPr lang="en-US" dirty="0"/>
              <a:t>Ex: set out-of-bounds values (88, 99, etc.) to NA</a:t>
            </a:r>
          </a:p>
          <a:p>
            <a:endParaRPr lang="en-US" dirty="0"/>
          </a:p>
        </p:txBody>
      </p:sp>
      <p:sp>
        <p:nvSpPr>
          <p:cNvPr id="4" name="Slide Number Placeholder 3">
            <a:extLst>
              <a:ext uri="{FF2B5EF4-FFF2-40B4-BE49-F238E27FC236}">
                <a16:creationId xmlns:a16="http://schemas.microsoft.com/office/drawing/2014/main" id="{3614CBFF-F301-9642-B9EE-330E4D781ED2}"/>
              </a:ext>
            </a:extLst>
          </p:cNvPr>
          <p:cNvSpPr>
            <a:spLocks noGrp="1"/>
          </p:cNvSpPr>
          <p:nvPr>
            <p:ph type="sldNum" sz="quarter" idx="12"/>
          </p:nvPr>
        </p:nvSpPr>
        <p:spPr/>
        <p:txBody>
          <a:bodyPr/>
          <a:lstStyle/>
          <a:p>
            <a:fld id="{E6E5AD94-8CD5-9A4B-B9F7-1A29B6665B22}" type="slidenum">
              <a:rPr lang="en-US" smtClean="0"/>
              <a:t>51</a:t>
            </a:fld>
            <a:endParaRPr lang="en-US"/>
          </a:p>
        </p:txBody>
      </p:sp>
    </p:spTree>
    <p:extLst>
      <p:ext uri="{BB962C8B-B14F-4D97-AF65-F5344CB8AC3E}">
        <p14:creationId xmlns:p14="http://schemas.microsoft.com/office/powerpoint/2010/main" val="36224944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arrange()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sort data on given column(s)</a:t>
            </a:r>
          </a:p>
          <a:p>
            <a:r>
              <a:rPr lang="en-US" dirty="0"/>
              <a:t>Default ordering is ascending, but can specify descending with desc()</a:t>
            </a:r>
          </a:p>
          <a:p>
            <a:r>
              <a:rPr lang="en-US" dirty="0"/>
              <a:t>Affects how the </a:t>
            </a:r>
            <a:r>
              <a:rPr lang="en-US" dirty="0" err="1"/>
              <a:t>dataframe</a:t>
            </a:r>
            <a:r>
              <a:rPr lang="en-US" dirty="0"/>
              <a:t> looks when viewed</a:t>
            </a:r>
          </a:p>
          <a:p>
            <a:pPr lvl="1"/>
            <a:r>
              <a:rPr lang="en-US" dirty="0"/>
              <a:t>WARNING: this will alter calculations that depend on row position</a:t>
            </a:r>
          </a:p>
        </p:txBody>
      </p:sp>
      <p:sp>
        <p:nvSpPr>
          <p:cNvPr id="4" name="Slide Number Placeholder 3">
            <a:extLst>
              <a:ext uri="{FF2B5EF4-FFF2-40B4-BE49-F238E27FC236}">
                <a16:creationId xmlns:a16="http://schemas.microsoft.com/office/drawing/2014/main" id="{B36BECC5-401C-FE44-AA02-BC3053EB5C44}"/>
              </a:ext>
            </a:extLst>
          </p:cNvPr>
          <p:cNvSpPr>
            <a:spLocks noGrp="1"/>
          </p:cNvSpPr>
          <p:nvPr>
            <p:ph type="sldNum" sz="quarter" idx="12"/>
          </p:nvPr>
        </p:nvSpPr>
        <p:spPr/>
        <p:txBody>
          <a:bodyPr/>
          <a:lstStyle/>
          <a:p>
            <a:fld id="{E6E5AD94-8CD5-9A4B-B9F7-1A29B6665B22}" type="slidenum">
              <a:rPr lang="en-US" smtClean="0"/>
              <a:t>52</a:t>
            </a:fld>
            <a:endParaRPr lang="en-US"/>
          </a:p>
        </p:txBody>
      </p:sp>
    </p:spTree>
    <p:extLst>
      <p:ext uri="{BB962C8B-B14F-4D97-AF65-F5344CB8AC3E}">
        <p14:creationId xmlns:p14="http://schemas.microsoft.com/office/powerpoint/2010/main" val="16376349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err="1">
                <a:solidFill>
                  <a:schemeClr val="tx1"/>
                </a:solidFill>
              </a:rPr>
              <a:t>summarise</a:t>
            </a:r>
            <a:r>
              <a:rPr lang="en-US" sz="4400" dirty="0">
                <a:solidFill>
                  <a:schemeClr val="tx1"/>
                </a:solidFill>
              </a:rPr>
              <a: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Allows you to create summary variables over the whole dataset</a:t>
            </a:r>
          </a:p>
          <a:p>
            <a:r>
              <a:rPr lang="en-US" dirty="0"/>
              <a:t>Often paired with the </a:t>
            </a:r>
            <a:r>
              <a:rPr lang="en-US" dirty="0" err="1"/>
              <a:t>group_by</a:t>
            </a:r>
            <a:r>
              <a:rPr lang="en-US" dirty="0"/>
              <a:t>() function to calculate summary vars over certain groups</a:t>
            </a:r>
          </a:p>
          <a:p>
            <a:r>
              <a:rPr lang="en-US" dirty="0"/>
              <a:t>Returns a </a:t>
            </a:r>
            <a:r>
              <a:rPr lang="en-US" dirty="0" err="1"/>
              <a:t>tibble</a:t>
            </a:r>
            <a:r>
              <a:rPr lang="en-US" dirty="0"/>
              <a:t> with just the results of the summary</a:t>
            </a:r>
          </a:p>
        </p:txBody>
      </p:sp>
      <p:sp>
        <p:nvSpPr>
          <p:cNvPr id="4" name="Slide Number Placeholder 3">
            <a:extLst>
              <a:ext uri="{FF2B5EF4-FFF2-40B4-BE49-F238E27FC236}">
                <a16:creationId xmlns:a16="http://schemas.microsoft.com/office/drawing/2014/main" id="{BB91BF7B-D200-1244-A40B-110265D9D3A1}"/>
              </a:ext>
            </a:extLst>
          </p:cNvPr>
          <p:cNvSpPr>
            <a:spLocks noGrp="1"/>
          </p:cNvSpPr>
          <p:nvPr>
            <p:ph type="sldNum" sz="quarter" idx="12"/>
          </p:nvPr>
        </p:nvSpPr>
        <p:spPr/>
        <p:txBody>
          <a:bodyPr/>
          <a:lstStyle/>
          <a:p>
            <a:fld id="{E6E5AD94-8CD5-9A4B-B9F7-1A29B6665B22}" type="slidenum">
              <a:rPr lang="en-US" smtClean="0"/>
              <a:t>53</a:t>
            </a:fld>
            <a:endParaRPr lang="en-US"/>
          </a:p>
        </p:txBody>
      </p:sp>
    </p:spTree>
    <p:extLst>
      <p:ext uri="{BB962C8B-B14F-4D97-AF65-F5344CB8AC3E}">
        <p14:creationId xmlns:p14="http://schemas.microsoft.com/office/powerpoint/2010/main" val="41071040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43222-554B-CF49-A300-16D13AD9BCB8}"/>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Starting Packages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1B982E-0817-CF45-99B8-C86705AF11FB}"/>
              </a:ext>
            </a:extLst>
          </p:cNvPr>
          <p:cNvSpPr>
            <a:spLocks noGrp="1"/>
          </p:cNvSpPr>
          <p:nvPr>
            <p:ph idx="1"/>
          </p:nvPr>
        </p:nvSpPr>
        <p:spPr>
          <a:xfrm>
            <a:off x="4983164" y="960120"/>
            <a:ext cx="5511800" cy="4171278"/>
          </a:xfrm>
        </p:spPr>
        <p:txBody>
          <a:bodyPr>
            <a:normAutofit/>
          </a:bodyPr>
          <a:lstStyle/>
          <a:p>
            <a:r>
              <a:rPr lang="en-US" dirty="0">
                <a:solidFill>
                  <a:schemeClr val="bg2">
                    <a:lumMod val="75000"/>
                  </a:schemeClr>
                </a:solidFill>
              </a:rPr>
              <a:t>{ggplot2}</a:t>
            </a:r>
          </a:p>
          <a:p>
            <a:r>
              <a:rPr lang="en-US" dirty="0">
                <a:solidFill>
                  <a:schemeClr val="bg2">
                    <a:lumMod val="75000"/>
                  </a:schemeClr>
                </a:solidFill>
              </a:rPr>
              <a:t>{</a:t>
            </a:r>
            <a:r>
              <a:rPr lang="en-US" dirty="0" err="1">
                <a:solidFill>
                  <a:schemeClr val="bg2">
                    <a:lumMod val="75000"/>
                  </a:schemeClr>
                </a:solidFill>
              </a:rPr>
              <a:t>readr</a:t>
            </a:r>
            <a:r>
              <a:rPr lang="en-US" dirty="0">
                <a:solidFill>
                  <a:schemeClr val="bg2">
                    <a:lumMod val="75000"/>
                  </a:schemeClr>
                </a:solidFill>
              </a:rPr>
              <a:t>}/{</a:t>
            </a:r>
            <a:r>
              <a:rPr lang="en-US" dirty="0" err="1">
                <a:solidFill>
                  <a:schemeClr val="bg2">
                    <a:lumMod val="75000"/>
                  </a:schemeClr>
                </a:solidFill>
              </a:rPr>
              <a:t>readxl</a:t>
            </a:r>
            <a:r>
              <a:rPr lang="en-US" dirty="0">
                <a:solidFill>
                  <a:schemeClr val="bg2">
                    <a:lumMod val="75000"/>
                  </a:schemeClr>
                </a:solidFill>
              </a:rPr>
              <a:t>}</a:t>
            </a:r>
          </a:p>
          <a:p>
            <a:pPr lvl="1"/>
            <a:r>
              <a:rPr lang="en-US" dirty="0">
                <a:solidFill>
                  <a:schemeClr val="bg2">
                    <a:lumMod val="75000"/>
                  </a:schemeClr>
                </a:solidFill>
              </a:rPr>
              <a:t>Use </a:t>
            </a:r>
            <a:r>
              <a:rPr lang="en-US" dirty="0" err="1">
                <a:solidFill>
                  <a:schemeClr val="bg2">
                    <a:lumMod val="75000"/>
                  </a:schemeClr>
                </a:solidFill>
              </a:rPr>
              <a:t>read_csv</a:t>
            </a:r>
            <a:r>
              <a:rPr lang="en-US" dirty="0">
                <a:solidFill>
                  <a:schemeClr val="bg2">
                    <a:lumMod val="75000"/>
                  </a:schemeClr>
                </a:solidFill>
              </a:rPr>
              <a:t>() or </a:t>
            </a:r>
            <a:r>
              <a:rPr lang="en-US" dirty="0" err="1">
                <a:solidFill>
                  <a:schemeClr val="bg2">
                    <a:lumMod val="75000"/>
                  </a:schemeClr>
                </a:solidFill>
              </a:rPr>
              <a:t>read_excel</a:t>
            </a:r>
            <a:r>
              <a:rPr lang="en-US" dirty="0">
                <a:solidFill>
                  <a:schemeClr val="bg2">
                    <a:lumMod val="75000"/>
                  </a:schemeClr>
                </a:solidFill>
              </a:rPr>
              <a:t>()</a:t>
            </a:r>
          </a:p>
          <a:p>
            <a:r>
              <a:rPr lang="en-US" dirty="0">
                <a:solidFill>
                  <a:schemeClr val="bg2">
                    <a:lumMod val="75000"/>
                  </a:schemeClr>
                </a:solidFill>
              </a:rPr>
              <a:t>{</a:t>
            </a:r>
            <a:r>
              <a:rPr lang="en-US" dirty="0" err="1">
                <a:solidFill>
                  <a:schemeClr val="bg2">
                    <a:lumMod val="75000"/>
                  </a:schemeClr>
                </a:solidFill>
              </a:rPr>
              <a:t>magrittr</a:t>
            </a:r>
            <a:r>
              <a:rPr lang="en-US" dirty="0">
                <a:solidFill>
                  <a:schemeClr val="bg2">
                    <a:lumMod val="75000"/>
                  </a:schemeClr>
                </a:solidFill>
              </a:rPr>
              <a:t>}</a:t>
            </a:r>
          </a:p>
          <a:p>
            <a:pPr lvl="1"/>
            <a:r>
              <a:rPr lang="en-US" dirty="0">
                <a:solidFill>
                  <a:schemeClr val="bg2">
                    <a:lumMod val="75000"/>
                  </a:schemeClr>
                </a:solidFill>
              </a:rPr>
              <a:t>The pipe function, %&gt;%</a:t>
            </a:r>
          </a:p>
          <a:p>
            <a:r>
              <a:rPr lang="en-US" dirty="0">
                <a:solidFill>
                  <a:schemeClr val="bg2">
                    <a:lumMod val="75000"/>
                  </a:schemeClr>
                </a:solidFill>
              </a:rPr>
              <a:t>{</a:t>
            </a:r>
            <a:r>
              <a:rPr lang="en-US" dirty="0" err="1">
                <a:solidFill>
                  <a:schemeClr val="bg2">
                    <a:lumMod val="75000"/>
                  </a:schemeClr>
                </a:solidFill>
              </a:rPr>
              <a:t>dplyr</a:t>
            </a:r>
            <a:r>
              <a:rPr lang="en-US" dirty="0">
                <a:solidFill>
                  <a:schemeClr val="bg2">
                    <a:lumMod val="75000"/>
                  </a:schemeClr>
                </a:solidFill>
              </a:rPr>
              <a:t>}</a:t>
            </a:r>
          </a:p>
          <a:p>
            <a:pPr lvl="1"/>
            <a:r>
              <a:rPr lang="en-US" dirty="0">
                <a:solidFill>
                  <a:schemeClr val="bg2">
                    <a:lumMod val="75000"/>
                  </a:schemeClr>
                </a:solidFill>
              </a:rPr>
              <a:t>5 verbs for data manipulation</a:t>
            </a:r>
          </a:p>
        </p:txBody>
      </p:sp>
      <p:sp>
        <p:nvSpPr>
          <p:cNvPr id="4" name="Slide Number Placeholder 3">
            <a:extLst>
              <a:ext uri="{FF2B5EF4-FFF2-40B4-BE49-F238E27FC236}">
                <a16:creationId xmlns:a16="http://schemas.microsoft.com/office/drawing/2014/main" id="{712B1687-BBC2-1A4E-A6AA-125B39E7DEF4}"/>
              </a:ext>
            </a:extLst>
          </p:cNvPr>
          <p:cNvSpPr>
            <a:spLocks noGrp="1"/>
          </p:cNvSpPr>
          <p:nvPr>
            <p:ph type="sldNum" sz="quarter" idx="12"/>
          </p:nvPr>
        </p:nvSpPr>
        <p:spPr/>
        <p:txBody>
          <a:bodyPr/>
          <a:lstStyle/>
          <a:p>
            <a:fld id="{E6E5AD94-8CD5-9A4B-B9F7-1A29B6665B22}" type="slidenum">
              <a:rPr lang="en-US" smtClean="0"/>
              <a:t>54</a:t>
            </a:fld>
            <a:endParaRPr lang="en-US"/>
          </a:p>
        </p:txBody>
      </p:sp>
    </p:spTree>
    <p:extLst>
      <p:ext uri="{BB962C8B-B14F-4D97-AF65-F5344CB8AC3E}">
        <p14:creationId xmlns:p14="http://schemas.microsoft.com/office/powerpoint/2010/main" val="42825387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195D-2BB6-4641-959E-6FB462D66D6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t>
            </a:r>
            <a:r>
              <a:rPr lang="en-US" sz="4400" dirty="0" err="1">
                <a:solidFill>
                  <a:schemeClr val="tx1"/>
                </a:solidFill>
              </a:rPr>
              <a:t>dplyr</a:t>
            </a:r>
            <a:r>
              <a:rPr lang="en-US" sz="4400" dirty="0">
                <a:solidFill>
                  <a:schemeClr val="tx1"/>
                </a:solidFill>
              </a:rPr>
              <a:t>}:</a:t>
            </a:r>
            <a:br>
              <a:rPr lang="en-US" sz="4400" dirty="0">
                <a:solidFill>
                  <a:schemeClr val="tx1"/>
                </a:solidFill>
              </a:rPr>
            </a:br>
            <a:r>
              <a:rPr lang="en-US" sz="4400" dirty="0">
                <a:solidFill>
                  <a:schemeClr val="tx1"/>
                </a:solidFill>
              </a:rPr>
              <a:t>Worked Example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5FA0A7-CFBD-7E44-A66C-935F61D12C7D}"/>
              </a:ext>
            </a:extLst>
          </p:cNvPr>
          <p:cNvSpPr>
            <a:spLocks noGrp="1"/>
          </p:cNvSpPr>
          <p:nvPr>
            <p:ph idx="1"/>
          </p:nvPr>
        </p:nvSpPr>
        <p:spPr>
          <a:xfrm>
            <a:off x="4983164" y="960120"/>
            <a:ext cx="5511800" cy="4171278"/>
          </a:xfrm>
        </p:spPr>
        <p:txBody>
          <a:bodyPr>
            <a:normAutofit/>
          </a:bodyPr>
          <a:lstStyle/>
          <a:p>
            <a:r>
              <a:rPr lang="en-US" dirty="0"/>
              <a:t>Order of operations matters</a:t>
            </a:r>
          </a:p>
          <a:p>
            <a:r>
              <a:rPr lang="en-US" dirty="0"/>
              <a:t>Imagine doing the following sequence without the chain operator</a:t>
            </a:r>
          </a:p>
          <a:p>
            <a:r>
              <a:rPr lang="en-US" dirty="0"/>
              <a:t>Feel free to ask about other operations you might want to do!</a:t>
            </a:r>
          </a:p>
        </p:txBody>
      </p:sp>
      <p:sp>
        <p:nvSpPr>
          <p:cNvPr id="4" name="Slide Number Placeholder 3">
            <a:extLst>
              <a:ext uri="{FF2B5EF4-FFF2-40B4-BE49-F238E27FC236}">
                <a16:creationId xmlns:a16="http://schemas.microsoft.com/office/drawing/2014/main" id="{EABC5993-AA6F-0246-AC24-2355F8A57141}"/>
              </a:ext>
            </a:extLst>
          </p:cNvPr>
          <p:cNvSpPr>
            <a:spLocks noGrp="1"/>
          </p:cNvSpPr>
          <p:nvPr>
            <p:ph type="sldNum" sz="quarter" idx="12"/>
          </p:nvPr>
        </p:nvSpPr>
        <p:spPr/>
        <p:txBody>
          <a:bodyPr/>
          <a:lstStyle/>
          <a:p>
            <a:fld id="{E6E5AD94-8CD5-9A4B-B9F7-1A29B6665B22}" type="slidenum">
              <a:rPr lang="en-US" smtClean="0"/>
              <a:t>55</a:t>
            </a:fld>
            <a:endParaRPr lang="en-US"/>
          </a:p>
        </p:txBody>
      </p:sp>
    </p:spTree>
    <p:extLst>
      <p:ext uri="{BB962C8B-B14F-4D97-AF65-F5344CB8AC3E}">
        <p14:creationId xmlns:p14="http://schemas.microsoft.com/office/powerpoint/2010/main" val="9240364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FC530DAD-953D-CA4C-B80B-771C81D27F1B}"/>
              </a:ext>
            </a:extLst>
          </p:cNvPr>
          <p:cNvPicPr>
            <a:picLocks noChangeAspect="1"/>
          </p:cNvPicPr>
          <p:nvPr/>
        </p:nvPicPr>
        <p:blipFill>
          <a:blip r:embed="rId2"/>
          <a:stretch>
            <a:fillRect/>
          </a:stretch>
        </p:blipFill>
        <p:spPr>
          <a:xfrm>
            <a:off x="998985" y="0"/>
            <a:ext cx="10194029" cy="6858000"/>
          </a:xfrm>
          <a:prstGeom prst="rect">
            <a:avLst/>
          </a:prstGeom>
        </p:spPr>
      </p:pic>
      <p:sp>
        <p:nvSpPr>
          <p:cNvPr id="4" name="Slide Number Placeholder 3">
            <a:extLst>
              <a:ext uri="{FF2B5EF4-FFF2-40B4-BE49-F238E27FC236}">
                <a16:creationId xmlns:a16="http://schemas.microsoft.com/office/drawing/2014/main" id="{75C79A2E-7524-F546-896E-CFD776885961}"/>
              </a:ext>
            </a:extLst>
          </p:cNvPr>
          <p:cNvSpPr>
            <a:spLocks noGrp="1"/>
          </p:cNvSpPr>
          <p:nvPr>
            <p:ph type="sldNum" sz="quarter" idx="12"/>
          </p:nvPr>
        </p:nvSpPr>
        <p:spPr/>
        <p:txBody>
          <a:bodyPr/>
          <a:lstStyle/>
          <a:p>
            <a:fld id="{E6E5AD94-8CD5-9A4B-B9F7-1A29B6665B22}" type="slidenum">
              <a:rPr lang="en-US" smtClean="0"/>
              <a:t>56</a:t>
            </a:fld>
            <a:endParaRPr lang="en-US"/>
          </a:p>
        </p:txBody>
      </p:sp>
    </p:spTree>
    <p:extLst>
      <p:ext uri="{BB962C8B-B14F-4D97-AF65-F5344CB8AC3E}">
        <p14:creationId xmlns:p14="http://schemas.microsoft.com/office/powerpoint/2010/main" val="9841355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4C1B786-3ED3-C947-B860-C7DC16210223}"/>
              </a:ext>
            </a:extLst>
          </p:cNvPr>
          <p:cNvPicPr>
            <a:picLocks noChangeAspect="1"/>
          </p:cNvPicPr>
          <p:nvPr/>
        </p:nvPicPr>
        <p:blipFill>
          <a:blip r:embed="rId2"/>
          <a:stretch>
            <a:fillRect/>
          </a:stretch>
        </p:blipFill>
        <p:spPr>
          <a:xfrm>
            <a:off x="1114646" y="0"/>
            <a:ext cx="9962707" cy="6858000"/>
          </a:xfrm>
          <a:prstGeom prst="rect">
            <a:avLst/>
          </a:prstGeom>
        </p:spPr>
      </p:pic>
      <p:sp>
        <p:nvSpPr>
          <p:cNvPr id="4" name="Slide Number Placeholder 3">
            <a:extLst>
              <a:ext uri="{FF2B5EF4-FFF2-40B4-BE49-F238E27FC236}">
                <a16:creationId xmlns:a16="http://schemas.microsoft.com/office/drawing/2014/main" id="{73C576BD-186B-0449-AB11-95F793D5A812}"/>
              </a:ext>
            </a:extLst>
          </p:cNvPr>
          <p:cNvSpPr>
            <a:spLocks noGrp="1"/>
          </p:cNvSpPr>
          <p:nvPr>
            <p:ph type="sldNum" sz="quarter" idx="12"/>
          </p:nvPr>
        </p:nvSpPr>
        <p:spPr/>
        <p:txBody>
          <a:bodyPr/>
          <a:lstStyle/>
          <a:p>
            <a:fld id="{E6E5AD94-8CD5-9A4B-B9F7-1A29B6665B22}" type="slidenum">
              <a:rPr lang="en-US" smtClean="0"/>
              <a:t>57</a:t>
            </a:fld>
            <a:endParaRPr lang="en-US"/>
          </a:p>
        </p:txBody>
      </p:sp>
      <p:sp>
        <p:nvSpPr>
          <p:cNvPr id="6" name="Rectangle 5">
            <a:extLst>
              <a:ext uri="{FF2B5EF4-FFF2-40B4-BE49-F238E27FC236}">
                <a16:creationId xmlns:a16="http://schemas.microsoft.com/office/drawing/2014/main" id="{140A3819-88C4-8644-B8A4-F53A0BADE607}"/>
              </a:ext>
            </a:extLst>
          </p:cNvPr>
          <p:cNvSpPr/>
          <p:nvPr/>
        </p:nvSpPr>
        <p:spPr>
          <a:xfrm>
            <a:off x="1828800" y="640080"/>
            <a:ext cx="3335867" cy="121920"/>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24528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B135FE18-C332-6D4D-B592-36A18F98E211}"/>
              </a:ext>
            </a:extLst>
          </p:cNvPr>
          <p:cNvPicPr>
            <a:picLocks noChangeAspect="1"/>
          </p:cNvPicPr>
          <p:nvPr/>
        </p:nvPicPr>
        <p:blipFill>
          <a:blip r:embed="rId2"/>
          <a:stretch>
            <a:fillRect/>
          </a:stretch>
        </p:blipFill>
        <p:spPr>
          <a:xfrm>
            <a:off x="1292311" y="0"/>
            <a:ext cx="9607378" cy="6858000"/>
          </a:xfrm>
          <a:prstGeom prst="rect">
            <a:avLst/>
          </a:prstGeom>
        </p:spPr>
      </p:pic>
      <p:sp>
        <p:nvSpPr>
          <p:cNvPr id="4" name="Slide Number Placeholder 3">
            <a:extLst>
              <a:ext uri="{FF2B5EF4-FFF2-40B4-BE49-F238E27FC236}">
                <a16:creationId xmlns:a16="http://schemas.microsoft.com/office/drawing/2014/main" id="{DF3D472D-B43C-804B-AA9E-DC89E9C62098}"/>
              </a:ext>
            </a:extLst>
          </p:cNvPr>
          <p:cNvSpPr>
            <a:spLocks noGrp="1"/>
          </p:cNvSpPr>
          <p:nvPr>
            <p:ph type="sldNum" sz="quarter" idx="12"/>
          </p:nvPr>
        </p:nvSpPr>
        <p:spPr/>
        <p:txBody>
          <a:bodyPr/>
          <a:lstStyle/>
          <a:p>
            <a:fld id="{E6E5AD94-8CD5-9A4B-B9F7-1A29B6665B22}" type="slidenum">
              <a:rPr lang="en-US" smtClean="0"/>
              <a:t>58</a:t>
            </a:fld>
            <a:endParaRPr lang="en-US"/>
          </a:p>
        </p:txBody>
      </p:sp>
      <p:sp>
        <p:nvSpPr>
          <p:cNvPr id="5" name="Rectangle 4">
            <a:extLst>
              <a:ext uri="{FF2B5EF4-FFF2-40B4-BE49-F238E27FC236}">
                <a16:creationId xmlns:a16="http://schemas.microsoft.com/office/drawing/2014/main" id="{004FE67E-41B1-BB49-8F1C-43A03B8EFCE5}"/>
              </a:ext>
            </a:extLst>
          </p:cNvPr>
          <p:cNvSpPr/>
          <p:nvPr/>
        </p:nvSpPr>
        <p:spPr>
          <a:xfrm>
            <a:off x="1930400" y="1046480"/>
            <a:ext cx="2506133" cy="121920"/>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4730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7E1ED2E7-52D8-0A40-B401-6056A25A9D0C}"/>
              </a:ext>
            </a:extLst>
          </p:cNvPr>
          <p:cNvPicPr>
            <a:picLocks noChangeAspect="1"/>
          </p:cNvPicPr>
          <p:nvPr/>
        </p:nvPicPr>
        <p:blipFill>
          <a:blip r:embed="rId2"/>
          <a:stretch>
            <a:fillRect/>
          </a:stretch>
        </p:blipFill>
        <p:spPr>
          <a:xfrm>
            <a:off x="1765847" y="0"/>
            <a:ext cx="8660305" cy="6858000"/>
          </a:xfrm>
          <a:prstGeom prst="rect">
            <a:avLst/>
          </a:prstGeom>
        </p:spPr>
      </p:pic>
      <p:sp>
        <p:nvSpPr>
          <p:cNvPr id="4" name="Slide Number Placeholder 3">
            <a:extLst>
              <a:ext uri="{FF2B5EF4-FFF2-40B4-BE49-F238E27FC236}">
                <a16:creationId xmlns:a16="http://schemas.microsoft.com/office/drawing/2014/main" id="{FF0AD151-0FEC-1C47-8315-36F4E6AFD8C1}"/>
              </a:ext>
            </a:extLst>
          </p:cNvPr>
          <p:cNvSpPr>
            <a:spLocks noGrp="1"/>
          </p:cNvSpPr>
          <p:nvPr>
            <p:ph type="sldNum" sz="quarter" idx="12"/>
          </p:nvPr>
        </p:nvSpPr>
        <p:spPr/>
        <p:txBody>
          <a:bodyPr/>
          <a:lstStyle/>
          <a:p>
            <a:fld id="{E6E5AD94-8CD5-9A4B-B9F7-1A29B6665B22}" type="slidenum">
              <a:rPr lang="en-US" smtClean="0"/>
              <a:t>59</a:t>
            </a:fld>
            <a:endParaRPr lang="en-US"/>
          </a:p>
        </p:txBody>
      </p:sp>
      <p:sp>
        <p:nvSpPr>
          <p:cNvPr id="5" name="Rectangle 4">
            <a:extLst>
              <a:ext uri="{FF2B5EF4-FFF2-40B4-BE49-F238E27FC236}">
                <a16:creationId xmlns:a16="http://schemas.microsoft.com/office/drawing/2014/main" id="{537DAA5C-8D93-8B42-9231-CE800F4E0D26}"/>
              </a:ext>
            </a:extLst>
          </p:cNvPr>
          <p:cNvSpPr/>
          <p:nvPr/>
        </p:nvSpPr>
        <p:spPr>
          <a:xfrm>
            <a:off x="2353733" y="1080347"/>
            <a:ext cx="3539067" cy="121920"/>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3615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477A0781-5A2C-A342-8B3A-F81821D10ABD}"/>
              </a:ext>
            </a:extLst>
          </p:cNvPr>
          <p:cNvSpPr>
            <a:spLocks noGrp="1"/>
          </p:cNvSpPr>
          <p:nvPr>
            <p:ph type="title"/>
          </p:nvPr>
        </p:nvSpPr>
        <p:spPr>
          <a:xfrm>
            <a:off x="1759287" y="798881"/>
            <a:ext cx="8673427" cy="1048945"/>
          </a:xfrm>
        </p:spPr>
        <p:txBody>
          <a:bodyPr>
            <a:normAutofit/>
          </a:bodyPr>
          <a:lstStyle/>
          <a:p>
            <a:r>
              <a:rPr lang="en-US">
                <a:solidFill>
                  <a:schemeClr val="tx1"/>
                </a:solidFill>
              </a:rPr>
              <a:t>Alternatives</a:t>
            </a:r>
          </a:p>
        </p:txBody>
      </p:sp>
      <p:graphicFrame>
        <p:nvGraphicFramePr>
          <p:cNvPr id="6" name="Content Placeholder 2">
            <a:extLst>
              <a:ext uri="{FF2B5EF4-FFF2-40B4-BE49-F238E27FC236}">
                <a16:creationId xmlns:a16="http://schemas.microsoft.com/office/drawing/2014/main" id="{365171F7-706F-4453-ADBC-32F804575DBB}"/>
              </a:ext>
            </a:extLst>
          </p:cNvPr>
          <p:cNvGraphicFramePr>
            <a:graphicFrameLocks noGrp="1"/>
          </p:cNvGraphicFramePr>
          <p:nvPr>
            <p:ph idx="1"/>
            <p:extLst>
              <p:ext uri="{D42A27DB-BD31-4B8C-83A1-F6EECF244321}">
                <p14:modId xmlns:p14="http://schemas.microsoft.com/office/powerpoint/2010/main" val="256388753"/>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555119F1-274E-AD4E-9B5F-E7B4EC243BBC}"/>
              </a:ext>
            </a:extLst>
          </p:cNvPr>
          <p:cNvSpPr>
            <a:spLocks noGrp="1"/>
          </p:cNvSpPr>
          <p:nvPr>
            <p:ph type="sldNum" sz="quarter" idx="12"/>
          </p:nvPr>
        </p:nvSpPr>
        <p:spPr/>
        <p:txBody>
          <a:bodyPr/>
          <a:lstStyle/>
          <a:p>
            <a:fld id="{E6E5AD94-8CD5-9A4B-B9F7-1A29B6665B22}" type="slidenum">
              <a:rPr lang="en-US" smtClean="0"/>
              <a:t>6</a:t>
            </a:fld>
            <a:endParaRPr lang="en-US"/>
          </a:p>
        </p:txBody>
      </p:sp>
    </p:spTree>
    <p:extLst>
      <p:ext uri="{BB962C8B-B14F-4D97-AF65-F5344CB8AC3E}">
        <p14:creationId xmlns:p14="http://schemas.microsoft.com/office/powerpoint/2010/main" val="2752538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A71A247F-80A8-BE46-9C2A-4AD7246E9230}"/>
              </a:ext>
            </a:extLst>
          </p:cNvPr>
          <p:cNvPicPr>
            <a:picLocks noChangeAspect="1"/>
          </p:cNvPicPr>
          <p:nvPr/>
        </p:nvPicPr>
        <p:blipFill>
          <a:blip r:embed="rId2"/>
          <a:stretch>
            <a:fillRect/>
          </a:stretch>
        </p:blipFill>
        <p:spPr>
          <a:xfrm>
            <a:off x="1799421" y="0"/>
            <a:ext cx="8593157" cy="6858000"/>
          </a:xfrm>
          <a:prstGeom prst="rect">
            <a:avLst/>
          </a:prstGeom>
        </p:spPr>
      </p:pic>
      <p:sp>
        <p:nvSpPr>
          <p:cNvPr id="4" name="Slide Number Placeholder 3">
            <a:extLst>
              <a:ext uri="{FF2B5EF4-FFF2-40B4-BE49-F238E27FC236}">
                <a16:creationId xmlns:a16="http://schemas.microsoft.com/office/drawing/2014/main" id="{8A0DF150-C6CB-954C-BD2B-B7A9B2523787}"/>
              </a:ext>
            </a:extLst>
          </p:cNvPr>
          <p:cNvSpPr>
            <a:spLocks noGrp="1"/>
          </p:cNvSpPr>
          <p:nvPr>
            <p:ph type="sldNum" sz="quarter" idx="12"/>
          </p:nvPr>
        </p:nvSpPr>
        <p:spPr/>
        <p:txBody>
          <a:bodyPr/>
          <a:lstStyle/>
          <a:p>
            <a:fld id="{E6E5AD94-8CD5-9A4B-B9F7-1A29B6665B22}" type="slidenum">
              <a:rPr lang="en-US" smtClean="0"/>
              <a:t>60</a:t>
            </a:fld>
            <a:endParaRPr lang="en-US"/>
          </a:p>
        </p:txBody>
      </p:sp>
      <p:sp>
        <p:nvSpPr>
          <p:cNvPr id="5" name="Rectangle 4">
            <a:extLst>
              <a:ext uri="{FF2B5EF4-FFF2-40B4-BE49-F238E27FC236}">
                <a16:creationId xmlns:a16="http://schemas.microsoft.com/office/drawing/2014/main" id="{212428D8-3EA8-0C46-97D6-506276B1E96C}"/>
              </a:ext>
            </a:extLst>
          </p:cNvPr>
          <p:cNvSpPr/>
          <p:nvPr/>
        </p:nvSpPr>
        <p:spPr>
          <a:xfrm>
            <a:off x="2387600" y="1266614"/>
            <a:ext cx="3081867" cy="121919"/>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475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67207052-D74C-6A47-B57F-D0BE47377AA4}"/>
              </a:ext>
            </a:extLst>
          </p:cNvPr>
          <p:cNvPicPr>
            <a:picLocks noChangeAspect="1"/>
          </p:cNvPicPr>
          <p:nvPr/>
        </p:nvPicPr>
        <p:blipFill>
          <a:blip r:embed="rId2"/>
          <a:stretch>
            <a:fillRect/>
          </a:stretch>
        </p:blipFill>
        <p:spPr>
          <a:xfrm>
            <a:off x="1643983" y="0"/>
            <a:ext cx="8904033" cy="6858000"/>
          </a:xfrm>
          <a:prstGeom prst="rect">
            <a:avLst/>
          </a:prstGeom>
        </p:spPr>
      </p:pic>
      <p:sp>
        <p:nvSpPr>
          <p:cNvPr id="4" name="Slide Number Placeholder 3">
            <a:extLst>
              <a:ext uri="{FF2B5EF4-FFF2-40B4-BE49-F238E27FC236}">
                <a16:creationId xmlns:a16="http://schemas.microsoft.com/office/drawing/2014/main" id="{30ACFB01-EB04-7D43-8E09-B896534E171C}"/>
              </a:ext>
            </a:extLst>
          </p:cNvPr>
          <p:cNvSpPr>
            <a:spLocks noGrp="1"/>
          </p:cNvSpPr>
          <p:nvPr>
            <p:ph type="sldNum" sz="quarter" idx="12"/>
          </p:nvPr>
        </p:nvSpPr>
        <p:spPr/>
        <p:txBody>
          <a:bodyPr/>
          <a:lstStyle/>
          <a:p>
            <a:fld id="{E6E5AD94-8CD5-9A4B-B9F7-1A29B6665B22}" type="slidenum">
              <a:rPr lang="en-US" smtClean="0"/>
              <a:t>61</a:t>
            </a:fld>
            <a:endParaRPr lang="en-US"/>
          </a:p>
        </p:txBody>
      </p:sp>
      <p:sp>
        <p:nvSpPr>
          <p:cNvPr id="5" name="Rectangle 4">
            <a:extLst>
              <a:ext uri="{FF2B5EF4-FFF2-40B4-BE49-F238E27FC236}">
                <a16:creationId xmlns:a16="http://schemas.microsoft.com/office/drawing/2014/main" id="{0CE60D62-57DC-0045-978E-C66CB41A5840}"/>
              </a:ext>
            </a:extLst>
          </p:cNvPr>
          <p:cNvSpPr/>
          <p:nvPr/>
        </p:nvSpPr>
        <p:spPr>
          <a:xfrm>
            <a:off x="2235200" y="1215812"/>
            <a:ext cx="2319867" cy="155787"/>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3648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3CE8DEA-A8DA-7743-88A1-30E4F28ACD34}"/>
              </a:ext>
            </a:extLst>
          </p:cNvPr>
          <p:cNvPicPr>
            <a:picLocks noChangeAspect="1"/>
          </p:cNvPicPr>
          <p:nvPr/>
        </p:nvPicPr>
        <p:blipFill>
          <a:blip r:embed="rId2"/>
          <a:stretch>
            <a:fillRect/>
          </a:stretch>
        </p:blipFill>
        <p:spPr>
          <a:xfrm>
            <a:off x="1647311" y="0"/>
            <a:ext cx="8897378" cy="6858000"/>
          </a:xfrm>
          <a:prstGeom prst="rect">
            <a:avLst/>
          </a:prstGeom>
        </p:spPr>
      </p:pic>
      <p:sp>
        <p:nvSpPr>
          <p:cNvPr id="4" name="Slide Number Placeholder 3">
            <a:extLst>
              <a:ext uri="{FF2B5EF4-FFF2-40B4-BE49-F238E27FC236}">
                <a16:creationId xmlns:a16="http://schemas.microsoft.com/office/drawing/2014/main" id="{35A3AAC8-0D5E-6241-98AA-8F1C133EB002}"/>
              </a:ext>
            </a:extLst>
          </p:cNvPr>
          <p:cNvSpPr>
            <a:spLocks noGrp="1"/>
          </p:cNvSpPr>
          <p:nvPr>
            <p:ph type="sldNum" sz="quarter" idx="12"/>
          </p:nvPr>
        </p:nvSpPr>
        <p:spPr/>
        <p:txBody>
          <a:bodyPr/>
          <a:lstStyle/>
          <a:p>
            <a:fld id="{E6E5AD94-8CD5-9A4B-B9F7-1A29B6665B22}" type="slidenum">
              <a:rPr lang="en-US" smtClean="0"/>
              <a:t>62</a:t>
            </a:fld>
            <a:endParaRPr lang="en-US"/>
          </a:p>
        </p:txBody>
      </p:sp>
      <p:sp>
        <p:nvSpPr>
          <p:cNvPr id="5" name="Rectangle 4">
            <a:extLst>
              <a:ext uri="{FF2B5EF4-FFF2-40B4-BE49-F238E27FC236}">
                <a16:creationId xmlns:a16="http://schemas.microsoft.com/office/drawing/2014/main" id="{B9C8085A-B217-2E4E-AA86-DEB2AEA15B0E}"/>
              </a:ext>
            </a:extLst>
          </p:cNvPr>
          <p:cNvSpPr/>
          <p:nvPr/>
        </p:nvSpPr>
        <p:spPr>
          <a:xfrm>
            <a:off x="2286000" y="1385145"/>
            <a:ext cx="4250267" cy="121921"/>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732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74B3FAE7-2745-1944-A299-02E8A00DBCC4}"/>
              </a:ext>
            </a:extLst>
          </p:cNvPr>
          <p:cNvPicPr>
            <a:picLocks noChangeAspect="1"/>
          </p:cNvPicPr>
          <p:nvPr/>
        </p:nvPicPr>
        <p:blipFill>
          <a:blip r:embed="rId2"/>
          <a:stretch>
            <a:fillRect/>
          </a:stretch>
        </p:blipFill>
        <p:spPr>
          <a:xfrm>
            <a:off x="1654854" y="0"/>
            <a:ext cx="8882292" cy="6858000"/>
          </a:xfrm>
          <a:prstGeom prst="rect">
            <a:avLst/>
          </a:prstGeom>
        </p:spPr>
      </p:pic>
      <p:sp>
        <p:nvSpPr>
          <p:cNvPr id="4" name="Slide Number Placeholder 3">
            <a:extLst>
              <a:ext uri="{FF2B5EF4-FFF2-40B4-BE49-F238E27FC236}">
                <a16:creationId xmlns:a16="http://schemas.microsoft.com/office/drawing/2014/main" id="{0FF2AB78-E46A-224C-BC8B-BCC2A32AF126}"/>
              </a:ext>
            </a:extLst>
          </p:cNvPr>
          <p:cNvSpPr>
            <a:spLocks noGrp="1"/>
          </p:cNvSpPr>
          <p:nvPr>
            <p:ph type="sldNum" sz="quarter" idx="12"/>
          </p:nvPr>
        </p:nvSpPr>
        <p:spPr/>
        <p:txBody>
          <a:bodyPr/>
          <a:lstStyle/>
          <a:p>
            <a:fld id="{E6E5AD94-8CD5-9A4B-B9F7-1A29B6665B22}" type="slidenum">
              <a:rPr lang="en-US" smtClean="0"/>
              <a:t>63</a:t>
            </a:fld>
            <a:endParaRPr lang="en-US"/>
          </a:p>
        </p:txBody>
      </p:sp>
      <p:sp>
        <p:nvSpPr>
          <p:cNvPr id="5" name="Rectangle 4">
            <a:extLst>
              <a:ext uri="{FF2B5EF4-FFF2-40B4-BE49-F238E27FC236}">
                <a16:creationId xmlns:a16="http://schemas.microsoft.com/office/drawing/2014/main" id="{529F1686-42B2-CA4B-BCBD-7744B3790045}"/>
              </a:ext>
            </a:extLst>
          </p:cNvPr>
          <p:cNvSpPr/>
          <p:nvPr/>
        </p:nvSpPr>
        <p:spPr>
          <a:xfrm>
            <a:off x="2252134" y="1385146"/>
            <a:ext cx="2048934" cy="138853"/>
          </a:xfrm>
          <a:prstGeom prst="rect">
            <a:avLst/>
          </a:prstGeom>
          <a:solidFill>
            <a:srgbClr val="F81B02">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BF7E94-FC57-BE44-8DC8-39CE6CC64AED}"/>
              </a:ext>
            </a:extLst>
          </p:cNvPr>
          <p:cNvSpPr/>
          <p:nvPr/>
        </p:nvSpPr>
        <p:spPr>
          <a:xfrm>
            <a:off x="2252134" y="1523998"/>
            <a:ext cx="4284133" cy="138853"/>
          </a:xfrm>
          <a:prstGeom prst="rect">
            <a:avLst/>
          </a:prstGeom>
          <a:solidFill>
            <a:srgbClr val="F81B0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58837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9" name="Group 28">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0" name="Rectangle 29">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Isosceles Triangle 30">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4" name="Rectangle 33">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5"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7" name="Freeform: Shape 56">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2DB01D-68B4-024B-89C7-342D22C3E563}"/>
              </a:ext>
            </a:extLst>
          </p:cNvPr>
          <p:cNvSpPr>
            <a:spLocks noGrp="1"/>
          </p:cNvSpPr>
          <p:nvPr>
            <p:ph type="title"/>
          </p:nvPr>
        </p:nvSpPr>
        <p:spPr>
          <a:xfrm>
            <a:off x="2616277" y="2061838"/>
            <a:ext cx="6959446" cy="1662475"/>
          </a:xfrm>
        </p:spPr>
        <p:txBody>
          <a:bodyPr vert="horz" lIns="228600" tIns="228600" rIns="228600" bIns="0" rtlCol="0" anchor="b">
            <a:normAutofit/>
          </a:bodyPr>
          <a:lstStyle/>
          <a:p>
            <a:pPr>
              <a:lnSpc>
                <a:spcPct val="80000"/>
              </a:lnSpc>
            </a:pPr>
            <a:r>
              <a:rPr lang="en-US" sz="4800" dirty="0"/>
              <a:t>Other Packages, Discovering Data, and Troubleshooting</a:t>
            </a:r>
          </a:p>
        </p:txBody>
      </p:sp>
      <p:sp>
        <p:nvSpPr>
          <p:cNvPr id="3" name="Slide Number Placeholder 2">
            <a:extLst>
              <a:ext uri="{FF2B5EF4-FFF2-40B4-BE49-F238E27FC236}">
                <a16:creationId xmlns:a16="http://schemas.microsoft.com/office/drawing/2014/main" id="{4E1DF43A-3261-D848-AA9B-04595618B451}"/>
              </a:ext>
            </a:extLst>
          </p:cNvPr>
          <p:cNvSpPr>
            <a:spLocks noGrp="1"/>
          </p:cNvSpPr>
          <p:nvPr>
            <p:ph type="sldNum" sz="quarter" idx="12"/>
          </p:nvPr>
        </p:nvSpPr>
        <p:spPr/>
        <p:txBody>
          <a:bodyPr/>
          <a:lstStyle/>
          <a:p>
            <a:fld id="{E6E5AD94-8CD5-9A4B-B9F7-1A29B6665B22}" type="slidenum">
              <a:rPr lang="en-US" smtClean="0"/>
              <a:t>64</a:t>
            </a:fld>
            <a:endParaRPr lang="en-US"/>
          </a:p>
        </p:txBody>
      </p:sp>
    </p:spTree>
    <p:extLst>
      <p:ext uri="{BB962C8B-B14F-4D97-AF65-F5344CB8AC3E}">
        <p14:creationId xmlns:p14="http://schemas.microsoft.com/office/powerpoint/2010/main" val="3399733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FDCF0-7123-F943-B7FB-043ED5AF0B28}"/>
              </a:ext>
            </a:extLst>
          </p:cNvPr>
          <p:cNvSpPr>
            <a:spLocks noGrp="1"/>
          </p:cNvSpPr>
          <p:nvPr>
            <p:ph type="title"/>
          </p:nvPr>
        </p:nvSpPr>
        <p:spPr>
          <a:xfrm>
            <a:off x="888631" y="2349925"/>
            <a:ext cx="3498979" cy="2456442"/>
          </a:xfrm>
        </p:spPr>
        <p:txBody>
          <a:bodyPr>
            <a:normAutofit/>
          </a:bodyPr>
          <a:lstStyle/>
          <a:p>
            <a:r>
              <a:rPr lang="en-US" dirty="0"/>
              <a:t>Other Packages to Consider</a:t>
            </a:r>
          </a:p>
        </p:txBody>
      </p:sp>
      <p:graphicFrame>
        <p:nvGraphicFramePr>
          <p:cNvPr id="5" name="Content Placeholder 2">
            <a:extLst>
              <a:ext uri="{FF2B5EF4-FFF2-40B4-BE49-F238E27FC236}">
                <a16:creationId xmlns:a16="http://schemas.microsoft.com/office/drawing/2014/main" id="{F8937669-7C37-4EF3-A62D-3A65610C3BA2}"/>
              </a:ext>
            </a:extLst>
          </p:cNvPr>
          <p:cNvGraphicFramePr>
            <a:graphicFrameLocks noGrp="1"/>
          </p:cNvGraphicFramePr>
          <p:nvPr>
            <p:ph idx="1"/>
            <p:extLst>
              <p:ext uri="{D42A27DB-BD31-4B8C-83A1-F6EECF244321}">
                <p14:modId xmlns:p14="http://schemas.microsoft.com/office/powerpoint/2010/main" val="2405853241"/>
              </p:ext>
            </p:extLst>
          </p:nvPr>
        </p:nvGraphicFramePr>
        <p:xfrm>
          <a:off x="5440363" y="1125538"/>
          <a:ext cx="5638800" cy="4603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D93C8EDB-C386-704B-94F3-06E379B92430}"/>
              </a:ext>
            </a:extLst>
          </p:cNvPr>
          <p:cNvSpPr>
            <a:spLocks noGrp="1"/>
          </p:cNvSpPr>
          <p:nvPr>
            <p:ph type="sldNum" sz="quarter" idx="12"/>
          </p:nvPr>
        </p:nvSpPr>
        <p:spPr/>
        <p:txBody>
          <a:bodyPr/>
          <a:lstStyle/>
          <a:p>
            <a:fld id="{E6E5AD94-8CD5-9A4B-B9F7-1A29B6665B22}" type="slidenum">
              <a:rPr lang="en-US" smtClean="0"/>
              <a:t>65</a:t>
            </a:fld>
            <a:endParaRPr lang="en-US"/>
          </a:p>
        </p:txBody>
      </p:sp>
    </p:spTree>
    <p:extLst>
      <p:ext uri="{BB962C8B-B14F-4D97-AF65-F5344CB8AC3E}">
        <p14:creationId xmlns:p14="http://schemas.microsoft.com/office/powerpoint/2010/main" val="16442943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ACF40-6E8D-3F42-8D72-09749363A502}"/>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Exploration Tools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29DD80-3EF1-3C4D-AEFE-31A2E6D827C4}"/>
              </a:ext>
            </a:extLst>
          </p:cNvPr>
          <p:cNvSpPr>
            <a:spLocks noGrp="1"/>
          </p:cNvSpPr>
          <p:nvPr>
            <p:ph idx="1"/>
          </p:nvPr>
        </p:nvSpPr>
        <p:spPr>
          <a:xfrm>
            <a:off x="4983164" y="960120"/>
            <a:ext cx="5511800" cy="4171278"/>
          </a:xfrm>
        </p:spPr>
        <p:txBody>
          <a:bodyPr>
            <a:normAutofit/>
          </a:bodyPr>
          <a:lstStyle/>
          <a:p>
            <a:r>
              <a:rPr lang="en-US" dirty="0"/>
              <a:t>Look at your table in Excel or using View()</a:t>
            </a:r>
          </a:p>
          <a:p>
            <a:r>
              <a:rPr lang="en-US" dirty="0"/>
              <a:t>Quantitative information</a:t>
            </a:r>
          </a:p>
          <a:p>
            <a:pPr lvl="1"/>
            <a:r>
              <a:rPr lang="en-US" dirty="0"/>
              <a:t>str()</a:t>
            </a:r>
          </a:p>
          <a:p>
            <a:pPr lvl="1"/>
            <a:r>
              <a:rPr lang="en-US" dirty="0"/>
              <a:t>summary()</a:t>
            </a:r>
          </a:p>
        </p:txBody>
      </p:sp>
      <p:sp>
        <p:nvSpPr>
          <p:cNvPr id="4" name="Slide Number Placeholder 3">
            <a:extLst>
              <a:ext uri="{FF2B5EF4-FFF2-40B4-BE49-F238E27FC236}">
                <a16:creationId xmlns:a16="http://schemas.microsoft.com/office/drawing/2014/main" id="{747A0376-8522-FA4F-9C79-C3ECC461F381}"/>
              </a:ext>
            </a:extLst>
          </p:cNvPr>
          <p:cNvSpPr>
            <a:spLocks noGrp="1"/>
          </p:cNvSpPr>
          <p:nvPr>
            <p:ph type="sldNum" sz="quarter" idx="12"/>
          </p:nvPr>
        </p:nvSpPr>
        <p:spPr/>
        <p:txBody>
          <a:bodyPr/>
          <a:lstStyle/>
          <a:p>
            <a:fld id="{E6E5AD94-8CD5-9A4B-B9F7-1A29B6665B22}" type="slidenum">
              <a:rPr lang="en-US" smtClean="0"/>
              <a:t>66</a:t>
            </a:fld>
            <a:endParaRPr lang="en-US"/>
          </a:p>
        </p:txBody>
      </p:sp>
    </p:spTree>
    <p:extLst>
      <p:ext uri="{BB962C8B-B14F-4D97-AF65-F5344CB8AC3E}">
        <p14:creationId xmlns:p14="http://schemas.microsoft.com/office/powerpoint/2010/main" val="7215766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54EC9-1727-4549-B67C-D9D90A1B55B3}"/>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Help!</a:t>
            </a:r>
            <a:br>
              <a:rPr lang="en-US" sz="4400" dirty="0">
                <a:solidFill>
                  <a:schemeClr val="tx1"/>
                </a:solidFill>
              </a:rPr>
            </a:br>
            <a:r>
              <a:rPr lang="en-US" sz="1000" dirty="0">
                <a:solidFill>
                  <a:schemeClr val="tx1"/>
                </a:solidFill>
              </a:rPr>
              <a:t>(I  need  somebody!)</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4F63AB2-78AD-FD48-BD46-467F0BB99C6B}"/>
              </a:ext>
            </a:extLst>
          </p:cNvPr>
          <p:cNvSpPr>
            <a:spLocks noGrp="1"/>
          </p:cNvSpPr>
          <p:nvPr>
            <p:ph idx="1"/>
          </p:nvPr>
        </p:nvSpPr>
        <p:spPr>
          <a:xfrm>
            <a:off x="4983164" y="960120"/>
            <a:ext cx="5511800" cy="4171278"/>
          </a:xfrm>
        </p:spPr>
        <p:txBody>
          <a:bodyPr>
            <a:normAutofit/>
          </a:bodyPr>
          <a:lstStyle/>
          <a:p>
            <a:r>
              <a:rPr lang="en-US"/>
              <a:t>?foo or help(foo)</a:t>
            </a:r>
          </a:p>
          <a:p>
            <a:r>
              <a:rPr lang="en-US"/>
              <a:t>?foo or help(foo)</a:t>
            </a:r>
          </a:p>
          <a:p>
            <a:r>
              <a:rPr lang="en-US"/>
              <a:t>?foo or help(foo)</a:t>
            </a:r>
          </a:p>
          <a:p>
            <a:pPr marL="0" indent="0">
              <a:buNone/>
            </a:pPr>
            <a:endParaRPr lang="en-US" dirty="0"/>
          </a:p>
        </p:txBody>
      </p:sp>
      <p:sp>
        <p:nvSpPr>
          <p:cNvPr id="4" name="Slide Number Placeholder 3">
            <a:extLst>
              <a:ext uri="{FF2B5EF4-FFF2-40B4-BE49-F238E27FC236}">
                <a16:creationId xmlns:a16="http://schemas.microsoft.com/office/drawing/2014/main" id="{5D28197A-ED32-B142-8877-BBCE0039E4F6}"/>
              </a:ext>
            </a:extLst>
          </p:cNvPr>
          <p:cNvSpPr>
            <a:spLocks noGrp="1"/>
          </p:cNvSpPr>
          <p:nvPr>
            <p:ph type="sldNum" sz="quarter" idx="12"/>
          </p:nvPr>
        </p:nvSpPr>
        <p:spPr/>
        <p:txBody>
          <a:bodyPr/>
          <a:lstStyle/>
          <a:p>
            <a:fld id="{E6E5AD94-8CD5-9A4B-B9F7-1A29B6665B22}" type="slidenum">
              <a:rPr lang="en-US" smtClean="0"/>
              <a:t>67</a:t>
            </a:fld>
            <a:endParaRPr lang="en-US"/>
          </a:p>
        </p:txBody>
      </p:sp>
    </p:spTree>
    <p:extLst>
      <p:ext uri="{BB962C8B-B14F-4D97-AF65-F5344CB8AC3E}">
        <p14:creationId xmlns:p14="http://schemas.microsoft.com/office/powerpoint/2010/main" val="38101280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54EC9-1727-4549-B67C-D9D90A1B55B3}"/>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Help! </a:t>
            </a:r>
            <a:br>
              <a:rPr lang="en-US" sz="4400" dirty="0">
                <a:solidFill>
                  <a:schemeClr val="tx1"/>
                </a:solidFill>
              </a:rPr>
            </a:br>
            <a:r>
              <a:rPr lang="en-US" sz="4400" dirty="0">
                <a:solidFill>
                  <a:schemeClr val="tx1"/>
                </a:solidFill>
              </a:rPr>
              <a:t>Example</a:t>
            </a:r>
            <a:br>
              <a:rPr lang="en-US" sz="4400" dirty="0">
                <a:solidFill>
                  <a:schemeClr val="tx1"/>
                </a:solidFill>
              </a:rPr>
            </a:br>
            <a:endParaRPr lang="en-US" sz="1000" dirty="0">
              <a:solidFill>
                <a:schemeClr val="tx1"/>
              </a:solidFill>
            </a:endParaRP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Picture 6" descr="A screenshot of a social media post&#10;&#10;Description automatically generated">
            <a:extLst>
              <a:ext uri="{FF2B5EF4-FFF2-40B4-BE49-F238E27FC236}">
                <a16:creationId xmlns:a16="http://schemas.microsoft.com/office/drawing/2014/main" id="{8C377D94-FD9F-4842-9C7F-C398A31C1406}"/>
              </a:ext>
            </a:extLst>
          </p:cNvPr>
          <p:cNvPicPr>
            <a:picLocks noChangeAspect="1"/>
          </p:cNvPicPr>
          <p:nvPr/>
        </p:nvPicPr>
        <p:blipFill>
          <a:blip r:embed="rId3"/>
          <a:stretch>
            <a:fillRect/>
          </a:stretch>
        </p:blipFill>
        <p:spPr>
          <a:xfrm>
            <a:off x="5040314" y="138112"/>
            <a:ext cx="6521927" cy="5418667"/>
          </a:xfrm>
          <a:prstGeom prst="rect">
            <a:avLst/>
          </a:prstGeom>
        </p:spPr>
      </p:pic>
      <p:sp>
        <p:nvSpPr>
          <p:cNvPr id="9" name="Slide Number Placeholder 8">
            <a:extLst>
              <a:ext uri="{FF2B5EF4-FFF2-40B4-BE49-F238E27FC236}">
                <a16:creationId xmlns:a16="http://schemas.microsoft.com/office/drawing/2014/main" id="{D7EEC33A-979F-9B4A-AFBD-2C2F1F773B43}"/>
              </a:ext>
            </a:extLst>
          </p:cNvPr>
          <p:cNvSpPr>
            <a:spLocks noGrp="1"/>
          </p:cNvSpPr>
          <p:nvPr>
            <p:ph type="sldNum" sz="quarter" idx="12"/>
          </p:nvPr>
        </p:nvSpPr>
        <p:spPr/>
        <p:txBody>
          <a:bodyPr/>
          <a:lstStyle/>
          <a:p>
            <a:fld id="{E6E5AD94-8CD5-9A4B-B9F7-1A29B6665B22}" type="slidenum">
              <a:rPr lang="en-US" smtClean="0"/>
              <a:t>68</a:t>
            </a:fld>
            <a:endParaRPr lang="en-US"/>
          </a:p>
        </p:txBody>
      </p:sp>
    </p:spTree>
    <p:extLst>
      <p:ext uri="{BB962C8B-B14F-4D97-AF65-F5344CB8AC3E}">
        <p14:creationId xmlns:p14="http://schemas.microsoft.com/office/powerpoint/2010/main" val="32093963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746051-71E1-0849-B51E-B37D088C9C64}"/>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Help!</a:t>
            </a:r>
            <a:br>
              <a:rPr lang="en-US" sz="4400" dirty="0">
                <a:solidFill>
                  <a:schemeClr val="tx1"/>
                </a:solidFill>
              </a:rPr>
            </a:br>
            <a:r>
              <a:rPr lang="en-US" sz="4400" dirty="0">
                <a:solidFill>
                  <a:schemeClr val="tx1"/>
                </a:solidFill>
              </a:rPr>
              <a:t>Other Options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4FAC714-EE03-5442-B586-D08109608331}"/>
              </a:ext>
            </a:extLst>
          </p:cNvPr>
          <p:cNvSpPr>
            <a:spLocks noGrp="1"/>
          </p:cNvSpPr>
          <p:nvPr>
            <p:ph idx="1"/>
          </p:nvPr>
        </p:nvSpPr>
        <p:spPr>
          <a:xfrm>
            <a:off x="4983164" y="960120"/>
            <a:ext cx="5511800" cy="4171278"/>
          </a:xfrm>
        </p:spPr>
        <p:txBody>
          <a:bodyPr>
            <a:normAutofit/>
          </a:bodyPr>
          <a:lstStyle/>
          <a:p>
            <a:r>
              <a:rPr lang="en-US" dirty="0"/>
              <a:t>Vignette()</a:t>
            </a:r>
          </a:p>
          <a:p>
            <a:r>
              <a:rPr lang="en-US" dirty="0"/>
              <a:t>Google</a:t>
            </a:r>
          </a:p>
          <a:p>
            <a:r>
              <a:rPr lang="en-US" dirty="0"/>
              <a:t>Stack Overflow + RStudio Community</a:t>
            </a:r>
          </a:p>
          <a:p>
            <a:r>
              <a:rPr lang="en-US" dirty="0"/>
              <a:t>GitHub (tread lightly)</a:t>
            </a:r>
          </a:p>
        </p:txBody>
      </p:sp>
      <p:sp>
        <p:nvSpPr>
          <p:cNvPr id="4" name="Slide Number Placeholder 3">
            <a:extLst>
              <a:ext uri="{FF2B5EF4-FFF2-40B4-BE49-F238E27FC236}">
                <a16:creationId xmlns:a16="http://schemas.microsoft.com/office/drawing/2014/main" id="{8DC402B0-C8E9-CE42-896A-4F9D7AE02340}"/>
              </a:ext>
            </a:extLst>
          </p:cNvPr>
          <p:cNvSpPr>
            <a:spLocks noGrp="1"/>
          </p:cNvSpPr>
          <p:nvPr>
            <p:ph type="sldNum" sz="quarter" idx="12"/>
          </p:nvPr>
        </p:nvSpPr>
        <p:spPr/>
        <p:txBody>
          <a:bodyPr/>
          <a:lstStyle/>
          <a:p>
            <a:fld id="{E6E5AD94-8CD5-9A4B-B9F7-1A29B6665B22}" type="slidenum">
              <a:rPr lang="en-US" smtClean="0"/>
              <a:t>69</a:t>
            </a:fld>
            <a:endParaRPr lang="en-US"/>
          </a:p>
        </p:txBody>
      </p:sp>
    </p:spTree>
    <p:extLst>
      <p:ext uri="{BB962C8B-B14F-4D97-AF65-F5344CB8AC3E}">
        <p14:creationId xmlns:p14="http://schemas.microsoft.com/office/powerpoint/2010/main" val="3696605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82"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83"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8"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03"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07"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353391-CFDC-3C46-875A-A834D6AEDFEA}"/>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R Pros</a:t>
            </a:r>
            <a:br>
              <a:rPr lang="en-US" sz="5400" dirty="0">
                <a:solidFill>
                  <a:schemeClr val="tx1"/>
                </a:solidFill>
              </a:rPr>
            </a:br>
            <a:br>
              <a:rPr lang="en-US" sz="5400" dirty="0">
                <a:solidFill>
                  <a:schemeClr val="tx1"/>
                </a:solidFill>
              </a:rPr>
            </a:br>
            <a:br>
              <a:rPr lang="en-US" sz="5400" dirty="0">
                <a:solidFill>
                  <a:schemeClr val="tx1"/>
                </a:solidFill>
              </a:rPr>
            </a:br>
            <a:br>
              <a:rPr lang="en-US" sz="5400" dirty="0">
                <a:solidFill>
                  <a:schemeClr val="tx1"/>
                </a:solidFill>
              </a:rPr>
            </a:br>
            <a:endParaRPr lang="en-US" sz="5400" dirty="0">
              <a:solidFill>
                <a:schemeClr val="tx1"/>
              </a:solidFill>
            </a:endParaRPr>
          </a:p>
        </p:txBody>
      </p:sp>
      <p:sp>
        <p:nvSpPr>
          <p:cNvPr id="3" name="Content Placeholder 2">
            <a:extLst>
              <a:ext uri="{FF2B5EF4-FFF2-40B4-BE49-F238E27FC236}">
                <a16:creationId xmlns:a16="http://schemas.microsoft.com/office/drawing/2014/main" id="{61EBD1DE-E719-2346-909B-4315563E82AD}"/>
              </a:ext>
            </a:extLst>
          </p:cNvPr>
          <p:cNvSpPr>
            <a:spLocks noGrp="1"/>
          </p:cNvSpPr>
          <p:nvPr>
            <p:ph idx="1"/>
          </p:nvPr>
        </p:nvSpPr>
        <p:spPr>
          <a:xfrm>
            <a:off x="5118447" y="960120"/>
            <a:ext cx="6281873" cy="4171278"/>
          </a:xfrm>
        </p:spPr>
        <p:txBody>
          <a:bodyPr>
            <a:normAutofit fontScale="92500" lnSpcReduction="10000"/>
          </a:bodyPr>
          <a:lstStyle/>
          <a:p>
            <a:r>
              <a:rPr lang="en-US" dirty="0"/>
              <a:t>Free! Now and always</a:t>
            </a:r>
          </a:p>
          <a:p>
            <a:r>
              <a:rPr lang="en-US" dirty="0"/>
              <a:t>Incredible documentation and help networks</a:t>
            </a:r>
          </a:p>
          <a:p>
            <a:pPr lvl="1"/>
            <a:r>
              <a:rPr lang="en-US" sz="1800" dirty="0"/>
              <a:t>Stack Overflow, RStudio Community, GitHub, etc.</a:t>
            </a:r>
          </a:p>
          <a:p>
            <a:r>
              <a:rPr lang="en-US" dirty="0"/>
              <a:t>Widely implemented in research and data science worlds</a:t>
            </a:r>
          </a:p>
          <a:p>
            <a:r>
              <a:rPr lang="en-US" dirty="0"/>
              <a:t>Possibly the most widely-taught language in American universities now</a:t>
            </a:r>
          </a:p>
          <a:p>
            <a:pPr lvl="1"/>
            <a:r>
              <a:rPr lang="en-US" sz="1800" dirty="0"/>
              <a:t>Your current and future colleagues </a:t>
            </a:r>
            <a:r>
              <a:rPr lang="en-US" sz="1800" b="1" dirty="0"/>
              <a:t>will</a:t>
            </a:r>
            <a:r>
              <a:rPr lang="en-US" sz="1800" dirty="0"/>
              <a:t> know R</a:t>
            </a:r>
          </a:p>
          <a:p>
            <a:pPr lvl="1"/>
            <a:r>
              <a:rPr lang="en-US" sz="1800" dirty="0"/>
              <a:t>13</a:t>
            </a:r>
            <a:r>
              <a:rPr lang="en-US" sz="1800" baseline="30000" dirty="0"/>
              <a:t>th</a:t>
            </a:r>
            <a:r>
              <a:rPr lang="en-US" sz="1800" dirty="0"/>
              <a:t> most popular programming language</a:t>
            </a:r>
          </a:p>
          <a:p>
            <a:r>
              <a:rPr lang="en-US" dirty="0"/>
              <a:t>Quantity of packages</a:t>
            </a:r>
          </a:p>
          <a:p>
            <a:pPr lvl="1"/>
            <a:r>
              <a:rPr lang="en-US" dirty="0"/>
              <a:t>&gt;15,000 CRAN packages</a:t>
            </a:r>
          </a:p>
          <a:p>
            <a:r>
              <a:rPr lang="en-US" dirty="0"/>
              <a:t>Variety of packages</a:t>
            </a:r>
          </a:p>
          <a:p>
            <a:pPr marL="457200" lvl="1" indent="0">
              <a:buNone/>
            </a:pPr>
            <a:endParaRPr lang="en-US" sz="1400" dirty="0"/>
          </a:p>
        </p:txBody>
      </p:sp>
      <p:pic>
        <p:nvPicPr>
          <p:cNvPr id="109" name="Picture 108" descr="A close up of a person&#10;&#10;Description automatically generated">
            <a:extLst>
              <a:ext uri="{FF2B5EF4-FFF2-40B4-BE49-F238E27FC236}">
                <a16:creationId xmlns:a16="http://schemas.microsoft.com/office/drawing/2014/main" id="{E13FA32B-9D7B-8146-A81E-5ED5E85FF139}"/>
              </a:ext>
            </a:extLst>
          </p:cNvPr>
          <p:cNvPicPr>
            <a:picLocks noChangeAspect="1"/>
          </p:cNvPicPr>
          <p:nvPr/>
        </p:nvPicPr>
        <p:blipFill>
          <a:blip r:embed="rId2"/>
          <a:stretch>
            <a:fillRect/>
          </a:stretch>
        </p:blipFill>
        <p:spPr>
          <a:xfrm>
            <a:off x="376985" y="2752780"/>
            <a:ext cx="3635468" cy="2072324"/>
          </a:xfrm>
          <a:prstGeom prst="rect">
            <a:avLst/>
          </a:prstGeom>
        </p:spPr>
      </p:pic>
      <p:sp>
        <p:nvSpPr>
          <p:cNvPr id="4" name="Slide Number Placeholder 3">
            <a:extLst>
              <a:ext uri="{FF2B5EF4-FFF2-40B4-BE49-F238E27FC236}">
                <a16:creationId xmlns:a16="http://schemas.microsoft.com/office/drawing/2014/main" id="{1E7D8390-7D58-0F4A-B3BD-FC706D48B83C}"/>
              </a:ext>
            </a:extLst>
          </p:cNvPr>
          <p:cNvSpPr>
            <a:spLocks noGrp="1"/>
          </p:cNvSpPr>
          <p:nvPr>
            <p:ph type="sldNum" sz="quarter" idx="12"/>
          </p:nvPr>
        </p:nvSpPr>
        <p:spPr/>
        <p:txBody>
          <a:bodyPr/>
          <a:lstStyle/>
          <a:p>
            <a:fld id="{E6E5AD94-8CD5-9A4B-B9F7-1A29B6665B22}" type="slidenum">
              <a:rPr lang="en-US" smtClean="0"/>
              <a:t>7</a:t>
            </a:fld>
            <a:endParaRPr lang="en-US"/>
          </a:p>
        </p:txBody>
      </p:sp>
    </p:spTree>
    <p:extLst>
      <p:ext uri="{BB962C8B-B14F-4D97-AF65-F5344CB8AC3E}">
        <p14:creationId xmlns:p14="http://schemas.microsoft.com/office/powerpoint/2010/main" val="3160029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DD0A8-B7E9-2F46-AB88-80653AD0BC2D}"/>
              </a:ext>
            </a:extLst>
          </p:cNvPr>
          <p:cNvSpPr>
            <a:spLocks noGrp="1"/>
          </p:cNvSpPr>
          <p:nvPr>
            <p:ph type="title"/>
          </p:nvPr>
        </p:nvSpPr>
        <p:spPr>
          <a:xfrm>
            <a:off x="484188" y="960120"/>
            <a:ext cx="4026967" cy="4171278"/>
          </a:xfrm>
        </p:spPr>
        <p:txBody>
          <a:bodyPr>
            <a:normAutofit/>
          </a:bodyPr>
          <a:lstStyle/>
          <a:p>
            <a:pPr algn="r"/>
            <a:r>
              <a:rPr lang="en-US" sz="4400" dirty="0">
                <a:solidFill>
                  <a:schemeClr val="tx1"/>
                </a:solidFill>
              </a:rPr>
              <a:t>Troubleshooting: Clearing Environment</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8D3A11-FB58-D041-9B7D-8D9E3EAFE7D7}"/>
              </a:ext>
            </a:extLst>
          </p:cNvPr>
          <p:cNvSpPr>
            <a:spLocks noGrp="1"/>
          </p:cNvSpPr>
          <p:nvPr>
            <p:ph idx="1"/>
          </p:nvPr>
        </p:nvSpPr>
        <p:spPr>
          <a:xfrm>
            <a:off x="4983164" y="960120"/>
            <a:ext cx="5511800" cy="4171278"/>
          </a:xfrm>
        </p:spPr>
        <p:txBody>
          <a:bodyPr>
            <a:normAutofit/>
          </a:bodyPr>
          <a:lstStyle/>
          <a:p>
            <a:r>
              <a:rPr lang="en-US" dirty="0"/>
              <a:t>Package conflicts/masks </a:t>
            </a:r>
          </a:p>
          <a:p>
            <a:pPr lvl="1"/>
            <a:r>
              <a:rPr lang="en-US" dirty="0"/>
              <a:t>Declare packages with their functions</a:t>
            </a:r>
          </a:p>
          <a:p>
            <a:pPr lvl="2"/>
            <a:r>
              <a:rPr lang="en-US" dirty="0"/>
              <a:t>Ex</a:t>
            </a:r>
            <a:r>
              <a:rPr lang="en-US"/>
              <a:t>: filter() or filter()</a:t>
            </a:r>
            <a:endParaRPr lang="en-US" dirty="0"/>
          </a:p>
          <a:p>
            <a:r>
              <a:rPr lang="en-US" dirty="0"/>
              <a:t>Too many objects in the environment to keep track of</a:t>
            </a:r>
          </a:p>
          <a:p>
            <a:r>
              <a:rPr lang="en-US" dirty="0"/>
              <a:t>Useful cleaning functions</a:t>
            </a:r>
          </a:p>
          <a:p>
            <a:pPr lvl="1"/>
            <a:r>
              <a:rPr lang="en-US" dirty="0"/>
              <a:t>rm( list=ls() )</a:t>
            </a:r>
          </a:p>
          <a:p>
            <a:pPr lvl="1"/>
            <a:r>
              <a:rPr lang="en-US" dirty="0"/>
              <a:t>.</a:t>
            </a:r>
            <a:r>
              <a:rPr lang="en-US" dirty="0" err="1"/>
              <a:t>rs.restartR</a:t>
            </a:r>
            <a:r>
              <a:rPr lang="en-US" dirty="0"/>
              <a:t>()</a:t>
            </a:r>
          </a:p>
        </p:txBody>
      </p:sp>
      <p:sp>
        <p:nvSpPr>
          <p:cNvPr id="4" name="Slide Number Placeholder 3">
            <a:extLst>
              <a:ext uri="{FF2B5EF4-FFF2-40B4-BE49-F238E27FC236}">
                <a16:creationId xmlns:a16="http://schemas.microsoft.com/office/drawing/2014/main" id="{8324EDF0-D2F2-A341-A311-01ED54617D42}"/>
              </a:ext>
            </a:extLst>
          </p:cNvPr>
          <p:cNvSpPr>
            <a:spLocks noGrp="1"/>
          </p:cNvSpPr>
          <p:nvPr>
            <p:ph type="sldNum" sz="quarter" idx="12"/>
          </p:nvPr>
        </p:nvSpPr>
        <p:spPr/>
        <p:txBody>
          <a:bodyPr/>
          <a:lstStyle/>
          <a:p>
            <a:fld id="{E6E5AD94-8CD5-9A4B-B9F7-1A29B6665B22}" type="slidenum">
              <a:rPr lang="en-US" smtClean="0"/>
              <a:t>70</a:t>
            </a:fld>
            <a:endParaRPr lang="en-US"/>
          </a:p>
        </p:txBody>
      </p:sp>
    </p:spTree>
    <p:extLst>
      <p:ext uri="{BB962C8B-B14F-4D97-AF65-F5344CB8AC3E}">
        <p14:creationId xmlns:p14="http://schemas.microsoft.com/office/powerpoint/2010/main" val="23351392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DD0A8-B7E9-2F46-AB88-80653AD0BC2D}"/>
              </a:ext>
            </a:extLst>
          </p:cNvPr>
          <p:cNvSpPr>
            <a:spLocks noGrp="1"/>
          </p:cNvSpPr>
          <p:nvPr>
            <p:ph type="title"/>
          </p:nvPr>
        </p:nvSpPr>
        <p:spPr>
          <a:xfrm>
            <a:off x="484188" y="960120"/>
            <a:ext cx="4026967" cy="4171278"/>
          </a:xfrm>
        </p:spPr>
        <p:txBody>
          <a:bodyPr>
            <a:normAutofit/>
          </a:bodyPr>
          <a:lstStyle/>
          <a:p>
            <a:pPr algn="r"/>
            <a:r>
              <a:rPr lang="en-US" sz="4400" dirty="0">
                <a:solidFill>
                  <a:schemeClr val="tx1"/>
                </a:solidFill>
              </a:rPr>
              <a:t>My Recommended Resources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8D3A11-FB58-D041-9B7D-8D9E3EAFE7D7}"/>
              </a:ext>
            </a:extLst>
          </p:cNvPr>
          <p:cNvSpPr>
            <a:spLocks noGrp="1"/>
          </p:cNvSpPr>
          <p:nvPr>
            <p:ph idx="1"/>
          </p:nvPr>
        </p:nvSpPr>
        <p:spPr>
          <a:xfrm>
            <a:off x="4983164" y="960120"/>
            <a:ext cx="5511800" cy="4171278"/>
          </a:xfrm>
        </p:spPr>
        <p:txBody>
          <a:bodyPr>
            <a:normAutofit/>
          </a:bodyPr>
          <a:lstStyle/>
          <a:p>
            <a:r>
              <a:rPr lang="en-US" dirty="0"/>
              <a:t>Online:</a:t>
            </a:r>
          </a:p>
          <a:p>
            <a:pPr lvl="1"/>
            <a:r>
              <a:rPr lang="en-US" dirty="0"/>
              <a:t>Roger Peng and John Leek on Coursera</a:t>
            </a:r>
          </a:p>
          <a:p>
            <a:pPr lvl="1"/>
            <a:r>
              <a:rPr lang="en-US" dirty="0" err="1"/>
              <a:t>DataCamp</a:t>
            </a:r>
            <a:r>
              <a:rPr lang="en-US" dirty="0"/>
              <a:t> (free and paid options)</a:t>
            </a:r>
          </a:p>
          <a:p>
            <a:r>
              <a:rPr lang="en-US" dirty="0"/>
              <a:t>Books:</a:t>
            </a:r>
          </a:p>
          <a:p>
            <a:pPr lvl="1"/>
            <a:r>
              <a:rPr lang="en-US" dirty="0"/>
              <a:t>Beyond Spreadsheets with R</a:t>
            </a:r>
          </a:p>
          <a:p>
            <a:pPr lvl="1"/>
            <a:r>
              <a:rPr lang="en-US" dirty="0"/>
              <a:t>R in Action</a:t>
            </a:r>
          </a:p>
          <a:p>
            <a:r>
              <a:rPr lang="en-US" dirty="0"/>
              <a:t>In R:</a:t>
            </a:r>
          </a:p>
          <a:p>
            <a:pPr lvl="1"/>
            <a:r>
              <a:rPr lang="en-US" dirty="0"/>
              <a:t>swirl()</a:t>
            </a:r>
          </a:p>
          <a:p>
            <a:pPr lvl="1"/>
            <a:r>
              <a:rPr lang="en-US" dirty="0"/>
              <a:t>RStudio </a:t>
            </a:r>
            <a:r>
              <a:rPr lang="en-US" dirty="0" err="1"/>
              <a:t>cheatsheets</a:t>
            </a:r>
            <a:endParaRPr lang="en-US" dirty="0"/>
          </a:p>
        </p:txBody>
      </p:sp>
      <p:sp>
        <p:nvSpPr>
          <p:cNvPr id="4" name="Slide Number Placeholder 3">
            <a:extLst>
              <a:ext uri="{FF2B5EF4-FFF2-40B4-BE49-F238E27FC236}">
                <a16:creationId xmlns:a16="http://schemas.microsoft.com/office/drawing/2014/main" id="{6E6E6C85-B750-7C42-B7F2-5A3236C0098B}"/>
              </a:ext>
            </a:extLst>
          </p:cNvPr>
          <p:cNvSpPr>
            <a:spLocks noGrp="1"/>
          </p:cNvSpPr>
          <p:nvPr>
            <p:ph type="sldNum" sz="quarter" idx="12"/>
          </p:nvPr>
        </p:nvSpPr>
        <p:spPr/>
        <p:txBody>
          <a:bodyPr/>
          <a:lstStyle/>
          <a:p>
            <a:fld id="{E6E5AD94-8CD5-9A4B-B9F7-1A29B6665B22}" type="slidenum">
              <a:rPr lang="en-US" smtClean="0"/>
              <a:t>71</a:t>
            </a:fld>
            <a:endParaRPr lang="en-US"/>
          </a:p>
        </p:txBody>
      </p:sp>
    </p:spTree>
    <p:extLst>
      <p:ext uri="{BB962C8B-B14F-4D97-AF65-F5344CB8AC3E}">
        <p14:creationId xmlns:p14="http://schemas.microsoft.com/office/powerpoint/2010/main" val="37708492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69E87-8B09-9943-8AAB-14D67E815265}"/>
              </a:ext>
            </a:extLst>
          </p:cNvPr>
          <p:cNvSpPr>
            <a:spLocks noGrp="1"/>
          </p:cNvSpPr>
          <p:nvPr>
            <p:ph type="title"/>
          </p:nvPr>
        </p:nvSpPr>
        <p:spPr>
          <a:xfrm>
            <a:off x="645459" y="960120"/>
            <a:ext cx="11062353" cy="4171278"/>
          </a:xfrm>
        </p:spPr>
        <p:txBody>
          <a:bodyPr>
            <a:normAutofit/>
          </a:bodyPr>
          <a:lstStyle/>
          <a:p>
            <a:r>
              <a:rPr lang="en-US" sz="4400" dirty="0">
                <a:solidFill>
                  <a:schemeClr val="tx1"/>
                </a:solidFill>
              </a:rPr>
              <a:t>Questions?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4310092D-2330-8B42-B978-640D45E131C4}"/>
              </a:ext>
            </a:extLst>
          </p:cNvPr>
          <p:cNvSpPr>
            <a:spLocks noGrp="1"/>
          </p:cNvSpPr>
          <p:nvPr>
            <p:ph type="sldNum" sz="quarter" idx="12"/>
          </p:nvPr>
        </p:nvSpPr>
        <p:spPr/>
        <p:txBody>
          <a:bodyPr/>
          <a:lstStyle/>
          <a:p>
            <a:fld id="{E6E5AD94-8CD5-9A4B-B9F7-1A29B6665B22}" type="slidenum">
              <a:rPr lang="en-US" smtClean="0"/>
              <a:t>72</a:t>
            </a:fld>
            <a:endParaRPr lang="en-US"/>
          </a:p>
        </p:txBody>
      </p:sp>
    </p:spTree>
    <p:extLst>
      <p:ext uri="{BB962C8B-B14F-4D97-AF65-F5344CB8AC3E}">
        <p14:creationId xmlns:p14="http://schemas.microsoft.com/office/powerpoint/2010/main" val="711887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490819-5666-421A-BA38-5BB7F76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FDFAB5E-BFB6-4290-9F06-1AD4E52A3D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14FA43FA-82AD-4E41-A5A7-32F0F9DAA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C3C34A1E-706E-4DB7-891E-6FB476241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6E55BE0F-8EA7-4F30-B3FD-8F6DD29BA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C9F415B-574B-4647-BD72-F211EA3FA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CDD98CAF-1BC1-4BD6-AAD2-68EBF8D8B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FF6CBDDA-3893-44B9-86D9-F1F38D4B5F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FEF4109-DC7B-4C15-9C2D-53A69A120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0DAA94-BB0A-4185-97AF-CB63182E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114C7C3A-04DD-4CC1-A272-F2578FE2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AA1C8D2-B988-4C8F-97B7-229630F2A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5621FCD-0E62-4332-965D-80FA0EF80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1E7C9B8-4AA1-43A1-A547-785A41395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01F4C519-3639-48B7-A720-466A40BF1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39AFA97-19A9-4DA4-A478-A3E31B83B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01126FE-0E00-4313-BDE9-CF2C04D96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1D31F0FA-D603-49E8-B72E-7665CF9A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C24D97-A4EA-4764-AEE5-61C0892F66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6B724DA-22AE-4918-B782-3E7CD485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F6E83DB-ADF8-409A-95CF-41BE0E028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83EE84C-89F7-406E-959C-8E3518D3E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09B50F9-709E-4054-AD5F-814AD7459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58AAD-10B7-814B-9745-AF68C5B95FCE}"/>
              </a:ext>
            </a:extLst>
          </p:cNvPr>
          <p:cNvSpPr>
            <a:spLocks noGrp="1"/>
          </p:cNvSpPr>
          <p:nvPr>
            <p:ph type="title"/>
          </p:nvPr>
        </p:nvSpPr>
        <p:spPr>
          <a:xfrm>
            <a:off x="807720" y="960120"/>
            <a:ext cx="3988993" cy="4171278"/>
          </a:xfrm>
        </p:spPr>
        <p:txBody>
          <a:bodyPr>
            <a:normAutofit/>
          </a:bodyPr>
          <a:lstStyle/>
          <a:p>
            <a:pPr algn="l"/>
            <a:r>
              <a:rPr lang="en-US" sz="5400" dirty="0">
                <a:solidFill>
                  <a:schemeClr val="tx1"/>
                </a:solidFill>
              </a:rPr>
              <a:t>Getting Started</a:t>
            </a:r>
          </a:p>
        </p:txBody>
      </p:sp>
      <p:sp>
        <p:nvSpPr>
          <p:cNvPr id="3" name="Content Placeholder 2">
            <a:extLst>
              <a:ext uri="{FF2B5EF4-FFF2-40B4-BE49-F238E27FC236}">
                <a16:creationId xmlns:a16="http://schemas.microsoft.com/office/drawing/2014/main" id="{CCFF57DF-1E14-B04A-A2BB-40C4C9AB30E0}"/>
              </a:ext>
            </a:extLst>
          </p:cNvPr>
          <p:cNvSpPr>
            <a:spLocks noGrp="1"/>
          </p:cNvSpPr>
          <p:nvPr>
            <p:ph idx="1"/>
          </p:nvPr>
        </p:nvSpPr>
        <p:spPr>
          <a:xfrm>
            <a:off x="5118447" y="960120"/>
            <a:ext cx="6281873" cy="4171278"/>
          </a:xfrm>
        </p:spPr>
        <p:txBody>
          <a:bodyPr>
            <a:normAutofit/>
          </a:bodyPr>
          <a:lstStyle/>
          <a:p>
            <a:r>
              <a:rPr lang="en-US" sz="2000" dirty="0"/>
              <a:t>Download R from the R Project website</a:t>
            </a:r>
          </a:p>
          <a:p>
            <a:r>
              <a:rPr lang="en-US" sz="2000" dirty="0"/>
              <a:t>Download RStudio interactive development environment</a:t>
            </a:r>
          </a:p>
          <a:p>
            <a:pPr lvl="1"/>
            <a:r>
              <a:rPr lang="en-US" sz="2000" dirty="0"/>
              <a:t>Technically optional, but you’ll hate using the base IDE</a:t>
            </a:r>
          </a:p>
          <a:p>
            <a:r>
              <a:rPr lang="en-US" sz="2000" dirty="0"/>
              <a:t>Optional: download </a:t>
            </a:r>
            <a:r>
              <a:rPr lang="en-US" sz="2000" dirty="0" err="1"/>
              <a:t>Xcode</a:t>
            </a:r>
            <a:r>
              <a:rPr lang="en-US" sz="2000" dirty="0"/>
              <a:t> (Mac)</a:t>
            </a:r>
          </a:p>
          <a:p>
            <a:pPr lvl="1"/>
            <a:r>
              <a:rPr lang="en-US" sz="2000" dirty="0"/>
              <a:t>Needed for compiling some R packages</a:t>
            </a:r>
          </a:p>
        </p:txBody>
      </p:sp>
      <p:sp>
        <p:nvSpPr>
          <p:cNvPr id="4" name="Slide Number Placeholder 3">
            <a:extLst>
              <a:ext uri="{FF2B5EF4-FFF2-40B4-BE49-F238E27FC236}">
                <a16:creationId xmlns:a16="http://schemas.microsoft.com/office/drawing/2014/main" id="{F82517AF-1181-584A-82DB-A71E9586D7F2}"/>
              </a:ext>
            </a:extLst>
          </p:cNvPr>
          <p:cNvSpPr>
            <a:spLocks noGrp="1"/>
          </p:cNvSpPr>
          <p:nvPr>
            <p:ph type="sldNum" sz="quarter" idx="12"/>
          </p:nvPr>
        </p:nvSpPr>
        <p:spPr/>
        <p:txBody>
          <a:bodyPr/>
          <a:lstStyle/>
          <a:p>
            <a:fld id="{E6E5AD94-8CD5-9A4B-B9F7-1A29B6665B22}" type="slidenum">
              <a:rPr lang="en-US" smtClean="0"/>
              <a:t>8</a:t>
            </a:fld>
            <a:endParaRPr lang="en-US"/>
          </a:p>
        </p:txBody>
      </p:sp>
    </p:spTree>
    <p:extLst>
      <p:ext uri="{BB962C8B-B14F-4D97-AF65-F5344CB8AC3E}">
        <p14:creationId xmlns:p14="http://schemas.microsoft.com/office/powerpoint/2010/main" val="2416396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8ABBA5C7-7CB4-1D4A-BC12-0705D74DE057}"/>
              </a:ext>
            </a:extLst>
          </p:cNvPr>
          <p:cNvPicPr>
            <a:picLocks noChangeAspect="1"/>
          </p:cNvPicPr>
          <p:nvPr/>
        </p:nvPicPr>
        <p:blipFill>
          <a:blip r:embed="rId2"/>
          <a:stretch>
            <a:fillRect/>
          </a:stretch>
        </p:blipFill>
        <p:spPr>
          <a:xfrm>
            <a:off x="609600" y="0"/>
            <a:ext cx="10972800" cy="6858000"/>
          </a:xfrm>
          <a:prstGeom prst="rect">
            <a:avLst/>
          </a:prstGeom>
        </p:spPr>
      </p:pic>
      <p:sp>
        <p:nvSpPr>
          <p:cNvPr id="2" name="Slide Number Placeholder 1">
            <a:extLst>
              <a:ext uri="{FF2B5EF4-FFF2-40B4-BE49-F238E27FC236}">
                <a16:creationId xmlns:a16="http://schemas.microsoft.com/office/drawing/2014/main" id="{C7297887-D55D-EA4E-A9F0-D56498FC9719}"/>
              </a:ext>
            </a:extLst>
          </p:cNvPr>
          <p:cNvSpPr>
            <a:spLocks noGrp="1"/>
          </p:cNvSpPr>
          <p:nvPr>
            <p:ph type="sldNum" sz="quarter" idx="12"/>
          </p:nvPr>
        </p:nvSpPr>
        <p:spPr/>
        <p:txBody>
          <a:bodyPr/>
          <a:lstStyle/>
          <a:p>
            <a:fld id="{E6E5AD94-8CD5-9A4B-B9F7-1A29B6665B22}" type="slidenum">
              <a:rPr lang="en-US" smtClean="0"/>
              <a:t>9</a:t>
            </a:fld>
            <a:endParaRPr lang="en-US"/>
          </a:p>
        </p:txBody>
      </p:sp>
    </p:spTree>
    <p:extLst>
      <p:ext uri="{BB962C8B-B14F-4D97-AF65-F5344CB8AC3E}">
        <p14:creationId xmlns:p14="http://schemas.microsoft.com/office/powerpoint/2010/main" val="4094225474"/>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1516</TotalTime>
  <Words>3196</Words>
  <Application>Microsoft Macintosh PowerPoint</Application>
  <PresentationFormat>Widescreen</PresentationFormat>
  <Paragraphs>480</Paragraphs>
  <Slides>72</Slides>
  <Notes>30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Arial</vt:lpstr>
      <vt:lpstr>Calibri</vt:lpstr>
      <vt:lpstr>Calibri Light</vt:lpstr>
      <vt:lpstr>Rockwell</vt:lpstr>
      <vt:lpstr>Wingdings</vt:lpstr>
      <vt:lpstr>Atlas</vt:lpstr>
      <vt:lpstr>Introduction to  Programming in R</vt:lpstr>
      <vt:lpstr>Presentation Goals</vt:lpstr>
      <vt:lpstr>Functional Programming</vt:lpstr>
      <vt:lpstr>History of R</vt:lpstr>
      <vt:lpstr>R Cons</vt:lpstr>
      <vt:lpstr>Alternatives</vt:lpstr>
      <vt:lpstr>R Pros    </vt:lpstr>
      <vt:lpstr>Getting Started</vt:lpstr>
      <vt:lpstr>PowerPoint Presentation</vt:lpstr>
      <vt:lpstr>PowerPoint Presentation</vt:lpstr>
      <vt:lpstr>PowerPoint Presentation</vt:lpstr>
      <vt:lpstr>PowerPoint Presentation</vt:lpstr>
      <vt:lpstr>PowerPoint Presentation</vt:lpstr>
      <vt:lpstr>PowerPoint Presentation</vt:lpstr>
      <vt:lpstr>Simple R Syntax</vt:lpstr>
      <vt:lpstr>R Syntax: Examples</vt:lpstr>
      <vt:lpstr>R Infix Operators</vt:lpstr>
      <vt:lpstr>Booleans</vt:lpstr>
      <vt:lpstr>And/Or</vt:lpstr>
      <vt:lpstr>And/Or: Example</vt:lpstr>
      <vt:lpstr>R Classes</vt:lpstr>
      <vt:lpstr>R Classes: Atomic Hierarchy</vt:lpstr>
      <vt:lpstr>R Classes: Numeric</vt:lpstr>
      <vt:lpstr>R Classes: Factors</vt:lpstr>
      <vt:lpstr>R Classes: Factors</vt:lpstr>
      <vt:lpstr>R Classes: Important Functions</vt:lpstr>
      <vt:lpstr>R Functions</vt:lpstr>
      <vt:lpstr>R Functions: Example</vt:lpstr>
      <vt:lpstr>R Functions: For Loops</vt:lpstr>
      <vt:lpstr>R Structures: Vectors</vt:lpstr>
      <vt:lpstr>Remember me?</vt:lpstr>
      <vt:lpstr>R Structures: Lists</vt:lpstr>
      <vt:lpstr>R Structures: Matrices &amp; Arrays</vt:lpstr>
      <vt:lpstr>R Structures: Data frames</vt:lpstr>
      <vt:lpstr>*Tibbles*</vt:lpstr>
      <vt:lpstr>Tibbles: Example</vt:lpstr>
      <vt:lpstr>{tidyverse}</vt:lpstr>
      <vt:lpstr>What is the {tidyverse}?</vt:lpstr>
      <vt:lpstr>Advice: Learn {tidyverse}</vt:lpstr>
      <vt:lpstr>Starting Packages</vt:lpstr>
      <vt:lpstr>{ggplot2}</vt:lpstr>
      <vt:lpstr>Starting Packages</vt:lpstr>
      <vt:lpstr>{readr}</vt:lpstr>
      <vt:lpstr>Starting Packages</vt:lpstr>
      <vt:lpstr>{magrittr}</vt:lpstr>
      <vt:lpstr>Starting Packages</vt:lpstr>
      <vt:lpstr>Notes on {dplyr}</vt:lpstr>
      <vt:lpstr>{dplyr}: select()</vt:lpstr>
      <vt:lpstr>{dplyr}: filter()</vt:lpstr>
      <vt:lpstr>{dplyr}: mutate()</vt:lpstr>
      <vt:lpstr>*Special Topic* {dplyr}: mutate_at()</vt:lpstr>
      <vt:lpstr>{dplyr}: arrange()</vt:lpstr>
      <vt:lpstr>{dplyr}: summarise()</vt:lpstr>
      <vt:lpstr>Starting Packages</vt:lpstr>
      <vt:lpstr>{dplyr}: Worked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Packages, Discovering Data, and Troubleshooting</vt:lpstr>
      <vt:lpstr>Other Packages to Consider</vt:lpstr>
      <vt:lpstr>Exploration Tools</vt:lpstr>
      <vt:lpstr>Help! (I  need  somebody!)</vt:lpstr>
      <vt:lpstr>Help!  Example </vt:lpstr>
      <vt:lpstr>Help! Other Options</vt:lpstr>
      <vt:lpstr>Troubleshooting: Clearing Environment</vt:lpstr>
      <vt:lpstr>My Recommended 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 in R</dc:title>
  <dc:creator>Pat C</dc:creator>
  <cp:lastModifiedBy>Pat C</cp:lastModifiedBy>
  <cp:revision>13</cp:revision>
  <dcterms:created xsi:type="dcterms:W3CDTF">2020-05-06T20:11:43Z</dcterms:created>
  <dcterms:modified xsi:type="dcterms:W3CDTF">2020-05-07T21:28:11Z</dcterms:modified>
</cp:coreProperties>
</file>